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256" r:id="rId5"/>
    <p:sldId id="258" r:id="rId6"/>
    <p:sldId id="267" r:id="rId7"/>
    <p:sldId id="268" r:id="rId8"/>
    <p:sldId id="269" r:id="rId9"/>
    <p:sldId id="270" r:id="rId10"/>
    <p:sldId id="271" r:id="rId11"/>
    <p:sldId id="273" r:id="rId12"/>
    <p:sldId id="275" r:id="rId13"/>
    <p:sldId id="274" r:id="rId14"/>
  </p:sldIdLst>
  <p:sldSz cx="12192000" cy="6858000"/>
  <p:notesSz cx="6858000" cy="9144000"/>
  <p:embeddedFontLs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vj6fRtDpLllcqs/YiiK7jAVc2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E5E"/>
    <a:srgbClr val="F2E7D4"/>
    <a:srgbClr val="EFE6D3"/>
    <a:srgbClr val="FF4F4B"/>
    <a:srgbClr val="2C3D8F"/>
    <a:srgbClr val="FD0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1"/>
    <p:restoredTop sz="91935"/>
  </p:normalViewPr>
  <p:slideViewPr>
    <p:cSldViewPr snapToGrid="0">
      <p:cViewPr varScale="1">
        <p:scale>
          <a:sx n="108" d="100"/>
          <a:sy n="108" d="100"/>
        </p:scale>
        <p:origin x="104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D353068-EE3F-F3CE-E7A7-69B3A0F416B6}"/>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B0D3045E-637B-E6F7-966B-D6EFA3FA90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In conclusion, our AMD framework offers a robust, multi-agent-based solution for generating diverse and intent-aligned query expansions, significantly improving retrieval outcomes. Future research directions include fine-tuning the Reflective Feedback Agent for enhanced selectivity, deeper qualitative analyses of agent interactions, and exploring more detailed embedding visualizations to further understand our framework’s strengths and limitations.</a:t>
            </a:r>
            <a:r>
              <a:rPr lang="ko-Kore-KR" altLang="ko-Kore-KR">
                <a:effectLst/>
              </a:rPr>
              <a:t> </a:t>
            </a:r>
            <a:endParaRPr/>
          </a:p>
        </p:txBody>
      </p:sp>
      <p:sp>
        <p:nvSpPr>
          <p:cNvPr id="103" name="Google Shape;103;p2:notes">
            <a:extLst>
              <a:ext uri="{FF2B5EF4-FFF2-40B4-BE49-F238E27FC236}">
                <a16:creationId xmlns:a16="http://schemas.microsoft.com/office/drawing/2014/main" id="{A377A843-AB4D-7A34-F363-E427D72FC4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55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Query expansion is essential for improving Information Retrieval (IR) by enriching user queries with additional context. However, existing methods face challenges, such as generating homogeneous and narrow expansions, lacking diversity, and missing nuanced user intents. Thus, there is a clear need for a more sophisticated approach capable of generating richer, more diverse query representations aligned with user intent.</a:t>
            </a:r>
            <a:r>
              <a:rPr lang="ko-Kore-KR" altLang="ko-Kore-KR" dirty="0">
                <a:effectLst/>
              </a:rPr>
              <a:t> </a:t>
            </a:r>
            <a:endParaRPr dirty="0"/>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054692F1-E430-8918-DCBC-5E207AA4C5B5}"/>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81805A07-9D3F-8DDF-BE60-CE61DC03BE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Traditional query expansion methods like Pseudo-Relevance Feedback (PRF) rely heavily on static term selection, limiting their ability to capture diverse user intents. Also, recent Large Language Model (LLM)-based methods, though dynamic, often produce redundant and narrowly scoped expansions due to simplistic prompting and the absence of dynamic feedback mechanisms, thereby inadequately addressing complex information needs.</a:t>
            </a:r>
            <a:r>
              <a:rPr lang="ko-Kore-KR" altLang="ko-Kore-KR" dirty="0">
                <a:effectLst/>
              </a:rPr>
              <a:t> </a:t>
            </a:r>
            <a:endParaRPr dirty="0"/>
          </a:p>
        </p:txBody>
      </p:sp>
      <p:sp>
        <p:nvSpPr>
          <p:cNvPr id="103" name="Google Shape;103;p2:notes">
            <a:extLst>
              <a:ext uri="{FF2B5EF4-FFF2-40B4-BE49-F238E27FC236}">
                <a16:creationId xmlns:a16="http://schemas.microsoft.com/office/drawing/2014/main" id="{E04D600B-DD8A-0189-9556-BC31F2D53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93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CF63C5E0-5D18-2E71-520F-196B5ED1BF45}"/>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C449E072-A659-A1BA-59E3-81665A31EB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To address these limitations, we introduce AMD, an innovative Agent-Mediated Dialogic framework leveraging a multi-agent approach. Our method involves three distinct agents: a Socratic Questioning Agent, a Dialogic Answering Agent, and a Reflective Feedback Agent. This structured dialogic interaction ensures diverse and comprehensive query expansions that effectively reformulate a given query to capture complex user intents.</a:t>
            </a:r>
            <a:r>
              <a:rPr lang="ko-Kore-KR" altLang="ko-Kore-KR" dirty="0">
                <a:effectLst/>
              </a:rPr>
              <a:t> </a:t>
            </a:r>
            <a:endParaRPr dirty="0"/>
          </a:p>
        </p:txBody>
      </p:sp>
      <p:sp>
        <p:nvSpPr>
          <p:cNvPr id="103" name="Google Shape;103;p2:notes">
            <a:extLst>
              <a:ext uri="{FF2B5EF4-FFF2-40B4-BE49-F238E27FC236}">
                <a16:creationId xmlns:a16="http://schemas.microsoft.com/office/drawing/2014/main" id="{9B86B6CD-3321-6D1B-2A3E-2DD2F8861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35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457092B8-D043-FECB-E352-10EB5166CF27}"/>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34995CCD-BD21-3AD1-4432-668A56AE33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Firstly, prior studies have shown that structured Socratic questioning leads to more interpretable reasoning by prompting models to consider alternative perspectives, key concepts, and construct solutions. Motivated by these findings, we employ a Socratic Questioning Agent to reformulate the user’s information need into 3 diverse and targeted sub-questions, each aligned with specific Socratic questioning dimensions such as (1) clarification, (2) assumption probing, and (3) implication probing. This targeted questioning strategy enriches query representation and helps surface implicit user intentions, enhancing diversity and depth.</a:t>
            </a:r>
            <a:r>
              <a:rPr lang="ko-Kore-KR" altLang="ko-Kore-KR" dirty="0">
                <a:effectLst/>
              </a:rPr>
              <a:t> </a:t>
            </a:r>
            <a:endParaRPr dirty="0"/>
          </a:p>
        </p:txBody>
      </p:sp>
      <p:sp>
        <p:nvSpPr>
          <p:cNvPr id="103" name="Google Shape;103;p2:notes">
            <a:extLst>
              <a:ext uri="{FF2B5EF4-FFF2-40B4-BE49-F238E27FC236}">
                <a16:creationId xmlns:a16="http://schemas.microsoft.com/office/drawing/2014/main" id="{3BF6F0EC-5A04-CAE0-8C51-948217CF54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887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267A116D-25C2-8793-F211-0993AA9CDD24}"/>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0BA7FEED-B978-B8B7-6657-2BC64574B9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ore-KR" sz="1800" kern="100" dirty="0">
                <a:effectLst/>
                <a:latin typeface="Aptos" panose="020B0004020202020204" pitchFamily="34" charset="0"/>
                <a:ea typeface="맑은 고딕" panose="020B0503020000020004" pitchFamily="34" charset="-127"/>
                <a:cs typeface="Times New Roman" panose="02020603050405020304" pitchFamily="18" charset="0"/>
              </a:rPr>
              <a:t>Following the generation of sub-questions, the Dialogic Answering Agent produces pseudo-answers to these sub-questions, creating surrogate knowledge units. These pseudo-answers reflect multiple perspectives aligned with user intent, thereby significantly enriching the initial query representation with diverse and meaningful content.</a:t>
            </a:r>
            <a:endParaRPr lang="ko-Kore-KR" altLang="ko-Kore-KR" sz="1800" kern="100" dirty="0">
              <a:effectLst/>
              <a:latin typeface="Aptos" panose="020B0004020202020204" pitchFamily="34" charset="0"/>
              <a:ea typeface="맑은 고딕" panose="020B0503020000020004" pitchFamily="34" charset="-127"/>
              <a:cs typeface="Times New Roman" panose="02020603050405020304" pitchFamily="18" charset="0"/>
            </a:endParaRPr>
          </a:p>
          <a:p>
            <a:pPr marL="0" lvl="0" indent="0" algn="l" rtl="0">
              <a:spcBef>
                <a:spcPts val="0"/>
              </a:spcBef>
              <a:spcAft>
                <a:spcPts val="0"/>
              </a:spcAft>
              <a:buNone/>
            </a:pPr>
            <a:endParaRPr dirty="0"/>
          </a:p>
        </p:txBody>
      </p:sp>
      <p:sp>
        <p:nvSpPr>
          <p:cNvPr id="103" name="Google Shape;103;p2:notes">
            <a:extLst>
              <a:ext uri="{FF2B5EF4-FFF2-40B4-BE49-F238E27FC236}">
                <a16:creationId xmlns:a16="http://schemas.microsoft.com/office/drawing/2014/main" id="{CF26EA40-B47C-9BBF-4353-95EACF89B5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89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C6A3E45-5696-6018-5082-AB82C831BF35}"/>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C4D631EC-448C-6268-ED61-0DF886EC7B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Finally, the Reflective Feedback Agent critically assesses and refines these pseudo-answers by filtering out irrelevant or redundant content. This dynamic feedback mechanism ensures that only the most informative and intent-aligned expansions are retained, resulting in highly refined query augmentations.</a:t>
            </a:r>
            <a:r>
              <a:rPr lang="ko-Kore-KR" altLang="ko-Kore-KR" dirty="0">
                <a:effectLst/>
              </a:rPr>
              <a:t> </a:t>
            </a:r>
            <a:endParaRPr dirty="0"/>
          </a:p>
        </p:txBody>
      </p:sp>
      <p:sp>
        <p:nvSpPr>
          <p:cNvPr id="103" name="Google Shape;103;p2:notes">
            <a:extLst>
              <a:ext uri="{FF2B5EF4-FFF2-40B4-BE49-F238E27FC236}">
                <a16:creationId xmlns:a16="http://schemas.microsoft.com/office/drawing/2014/main" id="{908176EA-B11C-BC33-F527-51878427EA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72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AB2DA1B3-1341-1978-3879-6C3B74F050CC}"/>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24A54EBB-25F1-375F-71DC-B5B86B40FA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We evaluated our AMD framework extensively across benchmarks, including 4 BEIR and 2 TREC datasets. Our experiments demonstrated consistent and significant improvements over in retrieval performance compared to existing query expansion method including Query2Doc, Query2CoT, </a:t>
            </a:r>
            <a:r>
              <a:rPr lang="en-US" altLang="ko-Kore-KR" sz="1800" dirty="0" err="1">
                <a:effectLst/>
                <a:latin typeface="Aptos" panose="020B0004020202020204" pitchFamily="34" charset="0"/>
                <a:ea typeface="맑은 고딕" panose="020B0503020000020004" pitchFamily="34" charset="-127"/>
                <a:cs typeface="Times New Roman" panose="02020603050405020304" pitchFamily="18" charset="0"/>
              </a:rPr>
              <a:t>GenQREnsemble</a:t>
            </a: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 and </a:t>
            </a:r>
            <a:r>
              <a:rPr lang="en-US" altLang="ko-Kore-KR" sz="1800" dirty="0" err="1">
                <a:effectLst/>
                <a:latin typeface="Aptos" panose="020B0004020202020204" pitchFamily="34" charset="0"/>
                <a:ea typeface="맑은 고딕" panose="020B0503020000020004" pitchFamily="34" charset="-127"/>
                <a:cs typeface="Times New Roman" panose="02020603050405020304" pitchFamily="18" charset="0"/>
              </a:rPr>
              <a:t>GenQRFusion</a:t>
            </a: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 Our framework specifically achieved overall superior performance in sparse retrieval, dense retrieval, and Reciprocal Rank Fusion scenarios, validating the robustness and effectiveness of our approach.</a:t>
            </a:r>
            <a:r>
              <a:rPr lang="ko-Kore-KR" altLang="ko-Kore-KR" dirty="0">
                <a:effectLst/>
              </a:rPr>
              <a:t> </a:t>
            </a:r>
            <a:endParaRPr dirty="0"/>
          </a:p>
        </p:txBody>
      </p:sp>
      <p:sp>
        <p:nvSpPr>
          <p:cNvPr id="103" name="Google Shape;103;p2:notes">
            <a:extLst>
              <a:ext uri="{FF2B5EF4-FFF2-40B4-BE49-F238E27FC236}">
                <a16:creationId xmlns:a16="http://schemas.microsoft.com/office/drawing/2014/main" id="{69D0FBA8-9730-3646-FF95-FC788EEFE6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26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F6EB32B2-09CD-18C9-8726-CAEEA7A4DFD2}"/>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6A1E74A7-1B38-AD0F-C10D-343F677BF6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ore-KR" sz="1800" dirty="0">
                <a:effectLst/>
                <a:latin typeface="Aptos" panose="020B0004020202020204" pitchFamily="34" charset="0"/>
                <a:ea typeface="맑은 고딕" panose="020B0503020000020004" pitchFamily="34" charset="-127"/>
                <a:cs typeface="Times New Roman" panose="02020603050405020304" pitchFamily="18" charset="0"/>
              </a:rPr>
              <a:t>To assess the effectiveness of the Reflective Feedback Agent, an ablation study was conducted on the BEIR Benchmark and TREC datasets. Table in the slide compares the retrieval performance of the full AMD framework against a variant without the feedback agent. The results indicate that incorporating the Reflective Feedback Agent improves the overall average score.</a:t>
            </a:r>
            <a:r>
              <a:rPr lang="ko-Kore-KR" altLang="ko-Kore-KR" dirty="0">
                <a:effectLst/>
              </a:rPr>
              <a:t> </a:t>
            </a:r>
            <a:endParaRPr dirty="0"/>
          </a:p>
        </p:txBody>
      </p:sp>
      <p:sp>
        <p:nvSpPr>
          <p:cNvPr id="103" name="Google Shape;103;p2:notes">
            <a:extLst>
              <a:ext uri="{FF2B5EF4-FFF2-40B4-BE49-F238E27FC236}">
                <a16:creationId xmlns:a16="http://schemas.microsoft.com/office/drawing/2014/main" id="{0E5B815F-7BE9-A52F-DD5B-ECF755670C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5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40"/>
        <p:cNvGrpSpPr/>
        <p:nvPr/>
      </p:nvGrpSpPr>
      <p:grpSpPr>
        <a:xfrm>
          <a:off x="0" y="0"/>
          <a:ext cx="0" cy="0"/>
          <a:chOff x="0" y="0"/>
          <a:chExt cx="0" cy="0"/>
        </a:xfrm>
      </p:grpSpPr>
      <p:sp>
        <p:nvSpPr>
          <p:cNvPr id="41" name="Google Shape;41;p34"/>
          <p:cNvSpPr>
            <a:spLocks noGrp="1"/>
          </p:cNvSpPr>
          <p:nvPr>
            <p:ph type="pic" idx="2"/>
          </p:nvPr>
        </p:nvSpPr>
        <p:spPr>
          <a:xfrm>
            <a:off x="3735256" y="3429000"/>
            <a:ext cx="2360700" cy="2499000"/>
          </a:xfrm>
          <a:prstGeom prst="rect">
            <a:avLst/>
          </a:prstGeom>
          <a:solidFill>
            <a:schemeClr val="lt1"/>
          </a:solidFill>
          <a:ln>
            <a:noFill/>
          </a:ln>
        </p:spPr>
      </p:sp>
      <p:sp>
        <p:nvSpPr>
          <p:cNvPr id="42" name="Google Shape;42;p34"/>
          <p:cNvSpPr>
            <a:spLocks noGrp="1"/>
          </p:cNvSpPr>
          <p:nvPr>
            <p:ph type="pic" idx="3"/>
          </p:nvPr>
        </p:nvSpPr>
        <p:spPr>
          <a:xfrm>
            <a:off x="6096000" y="930126"/>
            <a:ext cx="2360700" cy="24990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3"/>
        <p:cNvGrpSpPr/>
        <p:nvPr/>
      </p:nvGrpSpPr>
      <p:grpSpPr>
        <a:xfrm>
          <a:off x="0" y="0"/>
          <a:ext cx="0" cy="0"/>
          <a:chOff x="0" y="0"/>
          <a:chExt cx="0" cy="0"/>
        </a:xfrm>
      </p:grpSpPr>
      <p:sp>
        <p:nvSpPr>
          <p:cNvPr id="44" name="Google Shape;44;p35"/>
          <p:cNvSpPr>
            <a:spLocks noGrp="1"/>
          </p:cNvSpPr>
          <p:nvPr>
            <p:ph type="pic" idx="2"/>
          </p:nvPr>
        </p:nvSpPr>
        <p:spPr>
          <a:xfrm>
            <a:off x="3891534" y="0"/>
            <a:ext cx="5334000" cy="3276600"/>
          </a:xfrm>
          <a:prstGeom prst="rect">
            <a:avLst/>
          </a:prstGeom>
          <a:solidFill>
            <a:schemeClr val="lt1"/>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45"/>
        <p:cNvGrpSpPr/>
        <p:nvPr/>
      </p:nvGrpSpPr>
      <p:grpSpPr>
        <a:xfrm>
          <a:off x="0" y="0"/>
          <a:ext cx="0" cy="0"/>
          <a:chOff x="0" y="0"/>
          <a:chExt cx="0" cy="0"/>
        </a:xfrm>
      </p:grpSpPr>
      <p:sp>
        <p:nvSpPr>
          <p:cNvPr id="46" name="Google Shape;46;p36"/>
          <p:cNvSpPr>
            <a:spLocks noGrp="1"/>
          </p:cNvSpPr>
          <p:nvPr>
            <p:ph type="pic" idx="2"/>
          </p:nvPr>
        </p:nvSpPr>
        <p:spPr>
          <a:xfrm>
            <a:off x="6096000" y="3429000"/>
            <a:ext cx="6096000" cy="3429000"/>
          </a:xfrm>
          <a:prstGeom prst="rect">
            <a:avLst/>
          </a:prstGeom>
          <a:solidFill>
            <a:schemeClr val="lt1"/>
          </a:solidFill>
          <a:ln>
            <a:noFill/>
          </a:ln>
        </p:spPr>
      </p:sp>
      <p:sp>
        <p:nvSpPr>
          <p:cNvPr id="47" name="Google Shape;47;p36"/>
          <p:cNvSpPr>
            <a:spLocks noGrp="1"/>
          </p:cNvSpPr>
          <p:nvPr>
            <p:ph type="pic" idx="3"/>
          </p:nvPr>
        </p:nvSpPr>
        <p:spPr>
          <a:xfrm>
            <a:off x="6096000" y="0"/>
            <a:ext cx="6096000" cy="3429000"/>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48"/>
        <p:cNvGrpSpPr/>
        <p:nvPr/>
      </p:nvGrpSpPr>
      <p:grpSpPr>
        <a:xfrm>
          <a:off x="0" y="0"/>
          <a:ext cx="0" cy="0"/>
          <a:chOff x="0" y="0"/>
          <a:chExt cx="0" cy="0"/>
        </a:xfrm>
      </p:grpSpPr>
      <p:sp>
        <p:nvSpPr>
          <p:cNvPr id="49" name="Google Shape;49;p37"/>
          <p:cNvSpPr>
            <a:spLocks noGrp="1"/>
          </p:cNvSpPr>
          <p:nvPr>
            <p:ph type="pic" idx="2"/>
          </p:nvPr>
        </p:nvSpPr>
        <p:spPr>
          <a:xfrm>
            <a:off x="2754190" y="0"/>
            <a:ext cx="5106000" cy="3429000"/>
          </a:xfrm>
          <a:prstGeom prst="rect">
            <a:avLst/>
          </a:prstGeom>
          <a:solidFill>
            <a:schemeClr val="lt1"/>
          </a:solidFill>
          <a:ln>
            <a:noFill/>
          </a:ln>
        </p:spPr>
      </p:sp>
      <p:sp>
        <p:nvSpPr>
          <p:cNvPr id="50" name="Google Shape;50;p37"/>
          <p:cNvSpPr>
            <a:spLocks noGrp="1"/>
          </p:cNvSpPr>
          <p:nvPr>
            <p:ph type="pic" idx="3"/>
          </p:nvPr>
        </p:nvSpPr>
        <p:spPr>
          <a:xfrm>
            <a:off x="2754190" y="3429000"/>
            <a:ext cx="2644200" cy="3429000"/>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51"/>
        <p:cNvGrpSpPr/>
        <p:nvPr/>
      </p:nvGrpSpPr>
      <p:grpSpPr>
        <a:xfrm>
          <a:off x="0" y="0"/>
          <a:ext cx="0" cy="0"/>
          <a:chOff x="0" y="0"/>
          <a:chExt cx="0" cy="0"/>
        </a:xfrm>
      </p:grpSpPr>
      <p:sp>
        <p:nvSpPr>
          <p:cNvPr id="52" name="Google Shape;52;p38"/>
          <p:cNvSpPr>
            <a:spLocks noGrp="1"/>
          </p:cNvSpPr>
          <p:nvPr>
            <p:ph type="pic" idx="2"/>
          </p:nvPr>
        </p:nvSpPr>
        <p:spPr>
          <a:xfrm>
            <a:off x="0" y="709448"/>
            <a:ext cx="2351400" cy="2719500"/>
          </a:xfrm>
          <a:prstGeom prst="rect">
            <a:avLst/>
          </a:prstGeom>
          <a:solidFill>
            <a:schemeClr val="lt1"/>
          </a:solidFill>
          <a:ln>
            <a:noFill/>
          </a:ln>
        </p:spPr>
      </p:sp>
      <p:sp>
        <p:nvSpPr>
          <p:cNvPr id="53" name="Google Shape;53;p38"/>
          <p:cNvSpPr>
            <a:spLocks noGrp="1"/>
          </p:cNvSpPr>
          <p:nvPr>
            <p:ph type="pic" idx="3"/>
          </p:nvPr>
        </p:nvSpPr>
        <p:spPr>
          <a:xfrm>
            <a:off x="0" y="3429000"/>
            <a:ext cx="2351400" cy="2719500"/>
          </a:xfrm>
          <a:prstGeom prst="rect">
            <a:avLst/>
          </a:prstGeom>
          <a:solidFill>
            <a:schemeClr val="lt1"/>
          </a:solidFill>
          <a:ln>
            <a:noFill/>
          </a:ln>
        </p:spPr>
      </p:sp>
      <p:sp>
        <p:nvSpPr>
          <p:cNvPr id="54" name="Google Shape;54;p38"/>
          <p:cNvSpPr>
            <a:spLocks noGrp="1"/>
          </p:cNvSpPr>
          <p:nvPr>
            <p:ph type="pic" idx="4"/>
          </p:nvPr>
        </p:nvSpPr>
        <p:spPr>
          <a:xfrm>
            <a:off x="5878286" y="709448"/>
            <a:ext cx="2351400" cy="2719500"/>
          </a:xfrm>
          <a:prstGeom prst="rect">
            <a:avLst/>
          </a:prstGeom>
          <a:solidFill>
            <a:schemeClr val="lt1"/>
          </a:solidFill>
          <a:ln>
            <a:noFill/>
          </a:ln>
        </p:spPr>
      </p:sp>
      <p:sp>
        <p:nvSpPr>
          <p:cNvPr id="55" name="Google Shape;55;p38"/>
          <p:cNvSpPr>
            <a:spLocks noGrp="1"/>
          </p:cNvSpPr>
          <p:nvPr>
            <p:ph type="pic" idx="5"/>
          </p:nvPr>
        </p:nvSpPr>
        <p:spPr>
          <a:xfrm>
            <a:off x="5878286" y="3429000"/>
            <a:ext cx="2351400" cy="27195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56"/>
        <p:cNvGrpSpPr/>
        <p:nvPr/>
      </p:nvGrpSpPr>
      <p:grpSpPr>
        <a:xfrm>
          <a:off x="0" y="0"/>
          <a:ext cx="0" cy="0"/>
          <a:chOff x="0" y="0"/>
          <a:chExt cx="0" cy="0"/>
        </a:xfrm>
      </p:grpSpPr>
      <p:sp>
        <p:nvSpPr>
          <p:cNvPr id="57" name="Google Shape;57;p39"/>
          <p:cNvSpPr>
            <a:spLocks noGrp="1"/>
          </p:cNvSpPr>
          <p:nvPr>
            <p:ph type="pic" idx="2"/>
          </p:nvPr>
        </p:nvSpPr>
        <p:spPr>
          <a:xfrm flipH="1">
            <a:off x="4905525" y="2275870"/>
            <a:ext cx="2381100" cy="2353200"/>
          </a:xfrm>
          <a:prstGeom prst="rect">
            <a:avLst/>
          </a:prstGeom>
          <a:solidFill>
            <a:schemeClr val="lt1"/>
          </a:solidFill>
          <a:ln>
            <a:noFill/>
          </a:ln>
        </p:spPr>
      </p:sp>
      <p:sp>
        <p:nvSpPr>
          <p:cNvPr id="58" name="Google Shape;58;p39"/>
          <p:cNvSpPr>
            <a:spLocks noGrp="1"/>
          </p:cNvSpPr>
          <p:nvPr>
            <p:ph type="pic" idx="3"/>
          </p:nvPr>
        </p:nvSpPr>
        <p:spPr>
          <a:xfrm>
            <a:off x="2021416" y="1099230"/>
            <a:ext cx="2381400" cy="2353200"/>
          </a:xfrm>
          <a:prstGeom prst="rect">
            <a:avLst/>
          </a:prstGeom>
          <a:solidFill>
            <a:schemeClr val="lt1"/>
          </a:solidFill>
          <a:ln>
            <a:noFill/>
          </a:ln>
        </p:spPr>
      </p:sp>
      <p:sp>
        <p:nvSpPr>
          <p:cNvPr id="59" name="Google Shape;59;p39"/>
          <p:cNvSpPr>
            <a:spLocks noGrp="1"/>
          </p:cNvSpPr>
          <p:nvPr>
            <p:ph type="pic" idx="4"/>
          </p:nvPr>
        </p:nvSpPr>
        <p:spPr>
          <a:xfrm flipH="1">
            <a:off x="7789484" y="3452510"/>
            <a:ext cx="2381100" cy="23532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0"/>
        <p:cNvGrpSpPr/>
        <p:nvPr/>
      </p:nvGrpSpPr>
      <p:grpSpPr>
        <a:xfrm>
          <a:off x="0" y="0"/>
          <a:ext cx="0" cy="0"/>
          <a:chOff x="0" y="0"/>
          <a:chExt cx="0" cy="0"/>
        </a:xfrm>
      </p:grpSpPr>
      <p:sp>
        <p:nvSpPr>
          <p:cNvPr id="61" name="Google Shape;61;p40"/>
          <p:cNvSpPr>
            <a:spLocks noGrp="1"/>
          </p:cNvSpPr>
          <p:nvPr>
            <p:ph type="pic" idx="2"/>
          </p:nvPr>
        </p:nvSpPr>
        <p:spPr>
          <a:xfrm>
            <a:off x="0" y="0"/>
            <a:ext cx="6185700" cy="3429000"/>
          </a:xfrm>
          <a:prstGeom prst="rect">
            <a:avLst/>
          </a:prstGeom>
          <a:solidFill>
            <a:schemeClr val="lt1"/>
          </a:solidFill>
          <a:ln>
            <a:noFill/>
          </a:ln>
        </p:spPr>
      </p:sp>
      <p:sp>
        <p:nvSpPr>
          <p:cNvPr id="62" name="Google Shape;62;p40"/>
          <p:cNvSpPr>
            <a:spLocks noGrp="1"/>
          </p:cNvSpPr>
          <p:nvPr>
            <p:ph type="pic" idx="3"/>
          </p:nvPr>
        </p:nvSpPr>
        <p:spPr>
          <a:xfrm>
            <a:off x="0" y="3429000"/>
            <a:ext cx="3092700" cy="3429000"/>
          </a:xfrm>
          <a:prstGeom prst="rect">
            <a:avLst/>
          </a:prstGeom>
          <a:solidFill>
            <a:schemeClr val="lt1"/>
          </a:solidFill>
          <a:ln>
            <a:noFill/>
          </a:ln>
        </p:spPr>
      </p:sp>
      <p:sp>
        <p:nvSpPr>
          <p:cNvPr id="63" name="Google Shape;63;p40"/>
          <p:cNvSpPr>
            <a:spLocks noGrp="1"/>
          </p:cNvSpPr>
          <p:nvPr>
            <p:ph type="pic" idx="4"/>
          </p:nvPr>
        </p:nvSpPr>
        <p:spPr>
          <a:xfrm>
            <a:off x="3092824" y="3429000"/>
            <a:ext cx="3092700" cy="34290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64"/>
        <p:cNvGrpSpPr/>
        <p:nvPr/>
      </p:nvGrpSpPr>
      <p:grpSpPr>
        <a:xfrm>
          <a:off x="0" y="0"/>
          <a:ext cx="0" cy="0"/>
          <a:chOff x="0" y="0"/>
          <a:chExt cx="0" cy="0"/>
        </a:xfrm>
      </p:grpSpPr>
      <p:sp>
        <p:nvSpPr>
          <p:cNvPr id="65" name="Google Shape;65;p41"/>
          <p:cNvSpPr>
            <a:spLocks noGrp="1"/>
          </p:cNvSpPr>
          <p:nvPr>
            <p:ph type="pic" idx="2"/>
          </p:nvPr>
        </p:nvSpPr>
        <p:spPr>
          <a:xfrm>
            <a:off x="0" y="0"/>
            <a:ext cx="3429000" cy="3791100"/>
          </a:xfrm>
          <a:prstGeom prst="rect">
            <a:avLst/>
          </a:prstGeom>
          <a:solidFill>
            <a:schemeClr val="lt1"/>
          </a:solidFill>
          <a:ln>
            <a:noFill/>
          </a:ln>
        </p:spPr>
      </p:sp>
      <p:sp>
        <p:nvSpPr>
          <p:cNvPr id="66" name="Google Shape;66;p41"/>
          <p:cNvSpPr>
            <a:spLocks noGrp="1"/>
          </p:cNvSpPr>
          <p:nvPr>
            <p:ph type="pic" idx="3"/>
          </p:nvPr>
        </p:nvSpPr>
        <p:spPr>
          <a:xfrm>
            <a:off x="3429000" y="0"/>
            <a:ext cx="3429000" cy="3791100"/>
          </a:xfrm>
          <a:prstGeom prst="rect">
            <a:avLst/>
          </a:prstGeom>
          <a:solidFill>
            <a:schemeClr val="lt1"/>
          </a:solidFill>
          <a:ln>
            <a:noFill/>
          </a:ln>
        </p:spPr>
      </p:sp>
      <p:sp>
        <p:nvSpPr>
          <p:cNvPr id="67" name="Google Shape;67;p41"/>
          <p:cNvSpPr>
            <a:spLocks noGrp="1"/>
          </p:cNvSpPr>
          <p:nvPr>
            <p:ph type="pic" idx="4"/>
          </p:nvPr>
        </p:nvSpPr>
        <p:spPr>
          <a:xfrm>
            <a:off x="6858000" y="3790950"/>
            <a:ext cx="3429000" cy="3067200"/>
          </a:xfrm>
          <a:prstGeom prst="rect">
            <a:avLst/>
          </a:prstGeom>
          <a:solidFill>
            <a:schemeClr val="lt1"/>
          </a:solidFill>
          <a:ln>
            <a:noFill/>
          </a:ln>
        </p:spPr>
      </p:sp>
      <p:sp>
        <p:nvSpPr>
          <p:cNvPr id="68" name="Google Shape;68;p41"/>
          <p:cNvSpPr>
            <a:spLocks noGrp="1"/>
          </p:cNvSpPr>
          <p:nvPr>
            <p:ph type="pic" idx="5"/>
          </p:nvPr>
        </p:nvSpPr>
        <p:spPr>
          <a:xfrm>
            <a:off x="10287000" y="3790950"/>
            <a:ext cx="1905000" cy="3067200"/>
          </a:xfrm>
          <a:prstGeom prst="rect">
            <a:avLst/>
          </a:prstGeom>
          <a:solidFill>
            <a:schemeClr val="lt1"/>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69"/>
        <p:cNvGrpSpPr/>
        <p:nvPr/>
      </p:nvGrpSpPr>
      <p:grpSpPr>
        <a:xfrm>
          <a:off x="0" y="0"/>
          <a:ext cx="0" cy="0"/>
          <a:chOff x="0" y="0"/>
          <a:chExt cx="0" cy="0"/>
        </a:xfrm>
      </p:grpSpPr>
      <p:sp>
        <p:nvSpPr>
          <p:cNvPr id="70" name="Google Shape;70;p42"/>
          <p:cNvSpPr>
            <a:spLocks noGrp="1"/>
          </p:cNvSpPr>
          <p:nvPr>
            <p:ph type="pic" idx="2"/>
          </p:nvPr>
        </p:nvSpPr>
        <p:spPr>
          <a:xfrm>
            <a:off x="1181100" y="250"/>
            <a:ext cx="4515000" cy="3496800"/>
          </a:xfrm>
          <a:prstGeom prst="rect">
            <a:avLst/>
          </a:prstGeom>
          <a:solidFill>
            <a:schemeClr val="lt1"/>
          </a:solidFill>
          <a:ln>
            <a:noFill/>
          </a:ln>
        </p:spPr>
      </p:sp>
      <p:sp>
        <p:nvSpPr>
          <p:cNvPr id="71" name="Google Shape;71;p42"/>
          <p:cNvSpPr>
            <a:spLocks noGrp="1"/>
          </p:cNvSpPr>
          <p:nvPr>
            <p:ph type="pic" idx="3"/>
          </p:nvPr>
        </p:nvSpPr>
        <p:spPr>
          <a:xfrm>
            <a:off x="3333750" y="3533775"/>
            <a:ext cx="2362200" cy="3324300"/>
          </a:xfrm>
          <a:prstGeom prst="rect">
            <a:avLst/>
          </a:prstGeom>
          <a:solidFill>
            <a:schemeClr val="lt1"/>
          </a:solidFill>
          <a:ln>
            <a:noFill/>
          </a:ln>
        </p:spPr>
      </p:sp>
      <p:sp>
        <p:nvSpPr>
          <p:cNvPr id="72" name="Google Shape;72;p42"/>
          <p:cNvSpPr>
            <a:spLocks noGrp="1"/>
          </p:cNvSpPr>
          <p:nvPr>
            <p:ph type="pic" idx="4"/>
          </p:nvPr>
        </p:nvSpPr>
        <p:spPr>
          <a:xfrm>
            <a:off x="5695950" y="3533775"/>
            <a:ext cx="4712100" cy="3324300"/>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3"/>
        <p:cNvGrpSpPr/>
        <p:nvPr/>
      </p:nvGrpSpPr>
      <p:grpSpPr>
        <a:xfrm>
          <a:off x="0" y="0"/>
          <a:ext cx="0" cy="0"/>
          <a:chOff x="0" y="0"/>
          <a:chExt cx="0" cy="0"/>
        </a:xfrm>
      </p:grpSpPr>
      <p:sp>
        <p:nvSpPr>
          <p:cNvPr id="74" name="Google Shape;74;p43"/>
          <p:cNvSpPr>
            <a:spLocks noGrp="1"/>
          </p:cNvSpPr>
          <p:nvPr>
            <p:ph type="pic" idx="2"/>
          </p:nvPr>
        </p:nvSpPr>
        <p:spPr>
          <a:xfrm>
            <a:off x="8629650" y="895350"/>
            <a:ext cx="2533800" cy="2533800"/>
          </a:xfrm>
          <a:prstGeom prst="rect">
            <a:avLst/>
          </a:prstGeom>
          <a:solidFill>
            <a:schemeClr val="lt1"/>
          </a:solidFill>
          <a:ln>
            <a:noFill/>
          </a:ln>
        </p:spPr>
      </p:sp>
      <p:sp>
        <p:nvSpPr>
          <p:cNvPr id="75" name="Google Shape;75;p43"/>
          <p:cNvSpPr>
            <a:spLocks noGrp="1"/>
          </p:cNvSpPr>
          <p:nvPr>
            <p:ph type="pic" idx="3"/>
          </p:nvPr>
        </p:nvSpPr>
        <p:spPr>
          <a:xfrm>
            <a:off x="6096000" y="895350"/>
            <a:ext cx="2533800" cy="2533800"/>
          </a:xfrm>
          <a:prstGeom prst="rect">
            <a:avLst/>
          </a:prstGeom>
          <a:solidFill>
            <a:schemeClr val="lt1"/>
          </a:solidFill>
          <a:ln>
            <a:noFill/>
          </a:ln>
        </p:spPr>
      </p:sp>
      <p:sp>
        <p:nvSpPr>
          <p:cNvPr id="76" name="Google Shape;76;p43"/>
          <p:cNvSpPr>
            <a:spLocks noGrp="1"/>
          </p:cNvSpPr>
          <p:nvPr>
            <p:ph type="pic" idx="4"/>
          </p:nvPr>
        </p:nvSpPr>
        <p:spPr>
          <a:xfrm>
            <a:off x="6096000" y="3429000"/>
            <a:ext cx="2533800" cy="2533800"/>
          </a:xfrm>
          <a:prstGeom prst="rect">
            <a:avLst/>
          </a:prstGeom>
          <a:solidFill>
            <a:schemeClr val="lt1"/>
          </a:solidFill>
          <a:ln>
            <a:noFill/>
          </a:ln>
        </p:spPr>
      </p:sp>
      <p:sp>
        <p:nvSpPr>
          <p:cNvPr id="77" name="Google Shape;77;p43"/>
          <p:cNvSpPr>
            <a:spLocks noGrp="1"/>
          </p:cNvSpPr>
          <p:nvPr>
            <p:ph type="pic" idx="5"/>
          </p:nvPr>
        </p:nvSpPr>
        <p:spPr>
          <a:xfrm>
            <a:off x="8629650" y="3429000"/>
            <a:ext cx="2533800" cy="2533800"/>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
        <p:cNvGrpSpPr/>
        <p:nvPr/>
      </p:nvGrpSpPr>
      <p:grpSpPr>
        <a:xfrm>
          <a:off x="0" y="0"/>
          <a:ext cx="0" cy="0"/>
          <a:chOff x="0" y="0"/>
          <a:chExt cx="0" cy="0"/>
        </a:xfrm>
      </p:grpSpPr>
      <p:sp>
        <p:nvSpPr>
          <p:cNvPr id="8" name="Google Shape;8;p19"/>
          <p:cNvSpPr>
            <a:spLocks noGrp="1"/>
          </p:cNvSpPr>
          <p:nvPr>
            <p:ph type="pic" idx="2"/>
          </p:nvPr>
        </p:nvSpPr>
        <p:spPr>
          <a:xfrm>
            <a:off x="5543550" y="0"/>
            <a:ext cx="6648600" cy="4629300"/>
          </a:xfrm>
          <a:prstGeom prst="rect">
            <a:avLst/>
          </a:prstGeom>
          <a:solidFill>
            <a:schemeClr val="lt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78"/>
        <p:cNvGrpSpPr/>
        <p:nvPr/>
      </p:nvGrpSpPr>
      <p:grpSpPr>
        <a:xfrm>
          <a:off x="0" y="0"/>
          <a:ext cx="0" cy="0"/>
          <a:chOff x="0" y="0"/>
          <a:chExt cx="0" cy="0"/>
        </a:xfrm>
      </p:grpSpPr>
      <p:sp>
        <p:nvSpPr>
          <p:cNvPr id="79" name="Google Shape;79;p44"/>
          <p:cNvSpPr>
            <a:spLocks noGrp="1"/>
          </p:cNvSpPr>
          <p:nvPr>
            <p:ph type="pic" idx="2"/>
          </p:nvPr>
        </p:nvSpPr>
        <p:spPr>
          <a:xfrm>
            <a:off x="1901003" y="2042832"/>
            <a:ext cx="1568700" cy="2834100"/>
          </a:xfrm>
          <a:prstGeom prst="rect">
            <a:avLst/>
          </a:prstGeom>
          <a:solidFill>
            <a:schemeClr val="lt1"/>
          </a:solidFill>
          <a:ln>
            <a:noFill/>
          </a:ln>
        </p:spPr>
      </p:sp>
      <p:sp>
        <p:nvSpPr>
          <p:cNvPr id="80" name="Google Shape;80;p44"/>
          <p:cNvSpPr>
            <a:spLocks noGrp="1"/>
          </p:cNvSpPr>
          <p:nvPr>
            <p:ph type="pic" idx="3"/>
          </p:nvPr>
        </p:nvSpPr>
        <p:spPr>
          <a:xfrm>
            <a:off x="4028383" y="2042832"/>
            <a:ext cx="1568700" cy="2834100"/>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81"/>
        <p:cNvGrpSpPr/>
        <p:nvPr/>
      </p:nvGrpSpPr>
      <p:grpSpPr>
        <a:xfrm>
          <a:off x="0" y="0"/>
          <a:ext cx="0" cy="0"/>
          <a:chOff x="0" y="0"/>
          <a:chExt cx="0" cy="0"/>
        </a:xfrm>
      </p:grpSpPr>
      <p:sp>
        <p:nvSpPr>
          <p:cNvPr id="82" name="Google Shape;82;p45"/>
          <p:cNvSpPr>
            <a:spLocks noGrp="1"/>
          </p:cNvSpPr>
          <p:nvPr>
            <p:ph type="pic" idx="2"/>
          </p:nvPr>
        </p:nvSpPr>
        <p:spPr>
          <a:xfrm>
            <a:off x="1275793" y="2233890"/>
            <a:ext cx="3990300" cy="2520900"/>
          </a:xfrm>
          <a:prstGeom prst="rect">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
        <p:cNvGrpSpPr/>
        <p:nvPr/>
      </p:nvGrpSpPr>
      <p:grpSpPr>
        <a:xfrm>
          <a:off x="0" y="0"/>
          <a:ext cx="0" cy="0"/>
          <a:chOff x="0" y="0"/>
          <a:chExt cx="0" cy="0"/>
        </a:xfrm>
      </p:grpSpPr>
      <p:sp>
        <p:nvSpPr>
          <p:cNvPr id="12" name="Google Shape;12;p21"/>
          <p:cNvSpPr>
            <a:spLocks noGrp="1"/>
          </p:cNvSpPr>
          <p:nvPr>
            <p:ph type="pic" idx="2"/>
          </p:nvPr>
        </p:nvSpPr>
        <p:spPr>
          <a:xfrm>
            <a:off x="6843227" y="1476375"/>
            <a:ext cx="3581400" cy="3905400"/>
          </a:xfrm>
          <a:prstGeom prst="rect">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20"/>
        <p:cNvGrpSpPr/>
        <p:nvPr/>
      </p:nvGrpSpPr>
      <p:grpSpPr>
        <a:xfrm>
          <a:off x="0" y="0"/>
          <a:ext cx="0" cy="0"/>
          <a:chOff x="0" y="0"/>
          <a:chExt cx="0" cy="0"/>
        </a:xfrm>
      </p:grpSpPr>
      <p:sp>
        <p:nvSpPr>
          <p:cNvPr id="21" name="Google Shape;21;p25"/>
          <p:cNvSpPr>
            <a:spLocks noGrp="1"/>
          </p:cNvSpPr>
          <p:nvPr>
            <p:ph type="pic" idx="2"/>
          </p:nvPr>
        </p:nvSpPr>
        <p:spPr>
          <a:xfrm>
            <a:off x="8158369" y="0"/>
            <a:ext cx="3482100" cy="4660200"/>
          </a:xfrm>
          <a:prstGeom prst="rect">
            <a:avLst/>
          </a:prstGeom>
          <a:solidFill>
            <a:schemeClr val="lt1"/>
          </a:solidFill>
          <a:ln>
            <a:noFill/>
          </a:ln>
        </p:spPr>
      </p:sp>
      <p:sp>
        <p:nvSpPr>
          <p:cNvPr id="22" name="Google Shape;22;p25"/>
          <p:cNvSpPr>
            <a:spLocks noGrp="1"/>
          </p:cNvSpPr>
          <p:nvPr>
            <p:ph type="pic" idx="3"/>
          </p:nvPr>
        </p:nvSpPr>
        <p:spPr>
          <a:xfrm>
            <a:off x="4676141" y="0"/>
            <a:ext cx="3482100" cy="4660200"/>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p29"/>
          <p:cNvSpPr>
            <a:spLocks noGrp="1"/>
          </p:cNvSpPr>
          <p:nvPr>
            <p:ph type="pic" idx="2"/>
          </p:nvPr>
        </p:nvSpPr>
        <p:spPr>
          <a:xfrm>
            <a:off x="0" y="0"/>
            <a:ext cx="12192000" cy="6858000"/>
          </a:xfrm>
          <a:prstGeom prst="rect">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2"/>
        <p:cNvGrpSpPr/>
        <p:nvPr/>
      </p:nvGrpSpPr>
      <p:grpSpPr>
        <a:xfrm>
          <a:off x="0" y="0"/>
          <a:ext cx="0" cy="0"/>
          <a:chOff x="0" y="0"/>
          <a:chExt cx="0" cy="0"/>
        </a:xfrm>
      </p:grpSpPr>
      <p:sp>
        <p:nvSpPr>
          <p:cNvPr id="33" name="Google Shape;33;p30"/>
          <p:cNvSpPr>
            <a:spLocks noGrp="1"/>
          </p:cNvSpPr>
          <p:nvPr>
            <p:ph type="pic" idx="2"/>
          </p:nvPr>
        </p:nvSpPr>
        <p:spPr>
          <a:xfrm>
            <a:off x="3885293" y="0"/>
            <a:ext cx="4305300" cy="6858000"/>
          </a:xfrm>
          <a:prstGeom prst="rect">
            <a:avLst/>
          </a:prstGeom>
          <a:solidFill>
            <a:schemeClr val="lt1"/>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4"/>
        <p:cNvGrpSpPr/>
        <p:nvPr/>
      </p:nvGrpSpPr>
      <p:grpSpPr>
        <a:xfrm>
          <a:off x="0" y="0"/>
          <a:ext cx="0" cy="0"/>
          <a:chOff x="0" y="0"/>
          <a:chExt cx="0" cy="0"/>
        </a:xfrm>
      </p:grpSpPr>
      <p:sp>
        <p:nvSpPr>
          <p:cNvPr id="35" name="Google Shape;35;p31"/>
          <p:cNvSpPr>
            <a:spLocks noGrp="1"/>
          </p:cNvSpPr>
          <p:nvPr>
            <p:ph type="pic" idx="2"/>
          </p:nvPr>
        </p:nvSpPr>
        <p:spPr>
          <a:xfrm>
            <a:off x="0" y="1574800"/>
            <a:ext cx="7067700" cy="370830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6"/>
        <p:cNvGrpSpPr/>
        <p:nvPr/>
      </p:nvGrpSpPr>
      <p:grpSpPr>
        <a:xfrm>
          <a:off x="0" y="0"/>
          <a:ext cx="0" cy="0"/>
          <a:chOff x="0" y="0"/>
          <a:chExt cx="0" cy="0"/>
        </a:xfrm>
      </p:grpSpPr>
      <p:sp>
        <p:nvSpPr>
          <p:cNvPr id="37" name="Google Shape;37;p32"/>
          <p:cNvSpPr>
            <a:spLocks noGrp="1"/>
          </p:cNvSpPr>
          <p:nvPr>
            <p:ph type="pic" idx="2"/>
          </p:nvPr>
        </p:nvSpPr>
        <p:spPr>
          <a:xfrm>
            <a:off x="1053193" y="1333500"/>
            <a:ext cx="3314700" cy="419100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8"/>
        <p:cNvGrpSpPr/>
        <p:nvPr/>
      </p:nvGrpSpPr>
      <p:grpSpPr>
        <a:xfrm>
          <a:off x="0" y="0"/>
          <a:ext cx="0" cy="0"/>
          <a:chOff x="0" y="0"/>
          <a:chExt cx="0" cy="0"/>
        </a:xfrm>
      </p:grpSpPr>
      <p:sp>
        <p:nvSpPr>
          <p:cNvPr id="39" name="Google Shape;39;p33"/>
          <p:cNvSpPr>
            <a:spLocks noGrp="1"/>
          </p:cNvSpPr>
          <p:nvPr>
            <p:ph type="pic" idx="2"/>
          </p:nvPr>
        </p:nvSpPr>
        <p:spPr>
          <a:xfrm>
            <a:off x="4486275" y="1562100"/>
            <a:ext cx="3219600" cy="3733800"/>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6D3"/>
        </a:solidFill>
        <a:effectLst/>
      </p:bgPr>
    </p:bg>
    <p:spTree>
      <p:nvGrpSpPr>
        <p:cNvPr id="1" name="Shape 86"/>
        <p:cNvGrpSpPr/>
        <p:nvPr/>
      </p:nvGrpSpPr>
      <p:grpSpPr>
        <a:xfrm>
          <a:off x="0" y="0"/>
          <a:ext cx="0" cy="0"/>
          <a:chOff x="0" y="0"/>
          <a:chExt cx="0" cy="0"/>
        </a:xfrm>
      </p:grpSpPr>
      <p:sp>
        <p:nvSpPr>
          <p:cNvPr id="88" name="Google Shape;88;p1"/>
          <p:cNvSpPr txBox="1"/>
          <p:nvPr/>
        </p:nvSpPr>
        <p:spPr>
          <a:xfrm>
            <a:off x="324070" y="523220"/>
            <a:ext cx="11677296"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1" dirty="0">
                <a:solidFill>
                  <a:srgbClr val="4B2E5E"/>
                </a:solidFill>
                <a:latin typeface="Times New Roman" panose="02020603050405020304" pitchFamily="18" charset="0"/>
                <a:cs typeface="Times New Roman" panose="02020603050405020304" pitchFamily="18" charset="0"/>
              </a:rPr>
              <a:t>A New Query Expansion Approach for Enhancing Information Retrieval via Agent-Mediated Dialogic Inquiry</a:t>
            </a:r>
            <a:endParaRPr lang="en-US" sz="3200" i="1" dirty="0">
              <a:solidFill>
                <a:srgbClr val="4B2E5E"/>
              </a:solidFill>
              <a:latin typeface="Times New Roman" panose="02020603050405020304" pitchFamily="18" charset="0"/>
              <a:cs typeface="Times New Roman" panose="02020603050405020304" pitchFamily="18" charset="0"/>
            </a:endParaRPr>
          </a:p>
        </p:txBody>
      </p:sp>
      <p:sp>
        <p:nvSpPr>
          <p:cNvPr id="89" name="Google Shape;89;p1"/>
          <p:cNvSpPr txBox="1"/>
          <p:nvPr/>
        </p:nvSpPr>
        <p:spPr>
          <a:xfrm>
            <a:off x="324070" y="2168099"/>
            <a:ext cx="11540359" cy="216978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dirty="0" err="1">
                <a:solidFill>
                  <a:schemeClr val="tx1"/>
                </a:solidFill>
                <a:latin typeface="Times New Roman" panose="02020603050405020304" pitchFamily="18" charset="0"/>
                <a:cs typeface="Times New Roman" panose="02020603050405020304" pitchFamily="18" charset="0"/>
              </a:rPr>
              <a:t>Wonduk</a:t>
            </a:r>
            <a:r>
              <a:rPr lang="en-US" sz="2800" b="1" dirty="0">
                <a:solidFill>
                  <a:schemeClr val="tx1"/>
                </a:solidFill>
                <a:latin typeface="Times New Roman" panose="02020603050405020304" pitchFamily="18" charset="0"/>
                <a:cs typeface="Times New Roman" panose="02020603050405020304" pitchFamily="18" charset="0"/>
              </a:rPr>
              <a:t> Seo</a:t>
            </a:r>
            <a:r>
              <a:rPr lang="en-US" sz="2800" b="1" baseline="30000" dirty="0">
                <a:solidFill>
                  <a:schemeClr val="tx1"/>
                </a:solidFill>
                <a:latin typeface="Times New Roman" panose="02020603050405020304" pitchFamily="18" charset="0"/>
                <a:cs typeface="Times New Roman" panose="02020603050405020304" pitchFamily="18" charset="0"/>
              </a:rPr>
              <a:t>1,2</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Hyunjin</a:t>
            </a:r>
            <a:r>
              <a:rPr lang="en-US" sz="2800" b="1" dirty="0">
                <a:solidFill>
                  <a:schemeClr val="tx1"/>
                </a:solidFill>
                <a:latin typeface="Times New Roman" panose="02020603050405020304" pitchFamily="18" charset="0"/>
                <a:cs typeface="Times New Roman" panose="02020603050405020304" pitchFamily="18" charset="0"/>
              </a:rPr>
              <a:t> An</a:t>
            </a:r>
            <a:r>
              <a:rPr lang="en-US" sz="2800" b="1" baseline="30000" dirty="0">
                <a:solidFill>
                  <a:schemeClr val="tx1"/>
                </a:solidFill>
                <a:latin typeface="Times New Roman" panose="02020603050405020304" pitchFamily="18" charset="0"/>
                <a:cs typeface="Times New Roman" panose="02020603050405020304" pitchFamily="18" charset="0"/>
              </a:rPr>
              <a:t>1</a:t>
            </a:r>
            <a:r>
              <a:rPr lang="en-US" sz="2800" b="1" dirty="0">
                <a:solidFill>
                  <a:schemeClr val="tx1"/>
                </a:solidFill>
                <a:latin typeface="Times New Roman" panose="02020603050405020304" pitchFamily="18" charset="0"/>
                <a:cs typeface="Times New Roman" panose="02020603050405020304" pitchFamily="18" charset="0"/>
              </a:rPr>
              <a:t> Seunghyun Lee</a:t>
            </a:r>
            <a:r>
              <a:rPr lang="en-US" sz="2800" b="1" baseline="30000" dirty="0">
                <a:solidFill>
                  <a:schemeClr val="tx1"/>
                </a:solidFill>
                <a:latin typeface="Times New Roman" panose="02020603050405020304" pitchFamily="18" charset="0"/>
                <a:cs typeface="Times New Roman" panose="02020603050405020304" pitchFamily="18" charset="0"/>
              </a:rPr>
              <a:t>1</a:t>
            </a:r>
            <a:r>
              <a:rPr lang="ko-KR" altLang="en-US" sz="2800" b="1" baseline="30000" dirty="0">
                <a:solidFill>
                  <a:schemeClr val="tx1"/>
                </a:solidFill>
                <a:latin typeface="Times New Roman" panose="02020603050405020304" pitchFamily="18" charset="0"/>
                <a:cs typeface="Times New Roman" panose="02020603050405020304" pitchFamily="18" charset="0"/>
              </a:rPr>
              <a:t>*</a:t>
            </a:r>
            <a:endParaRPr lang="en-US" sz="2800" b="1" baseline="30000" dirty="0">
              <a:solidFill>
                <a:schemeClr val="tx1"/>
              </a:solidFill>
              <a:latin typeface="Times New Roman" panose="02020603050405020304" pitchFamily="18" charset="0"/>
              <a:cs typeface="Times New Roman" panose="02020603050405020304" pitchFamily="18" charset="0"/>
            </a:endParaRPr>
          </a:p>
          <a:p>
            <a:pPr marL="0" marR="0" lvl="0" indent="0" algn="ctr" rtl="0">
              <a:lnSpc>
                <a:spcPct val="150000"/>
              </a:lnSpc>
              <a:spcBef>
                <a:spcPts val="0"/>
              </a:spcBef>
              <a:spcAft>
                <a:spcPts val="0"/>
              </a:spcAft>
              <a:buNone/>
            </a:pPr>
            <a:r>
              <a:rPr lang="en-US" sz="2200" baseline="30000" dirty="0">
                <a:solidFill>
                  <a:schemeClr val="tx1"/>
                </a:solidFill>
                <a:latin typeface="Times New Roman" panose="02020603050405020304" pitchFamily="18" charset="0"/>
                <a:cs typeface="Times New Roman" panose="02020603050405020304" pitchFamily="18" charset="0"/>
              </a:rPr>
              <a:t>1</a:t>
            </a:r>
            <a:r>
              <a:rPr lang="en-US" sz="2200" dirty="0">
                <a:solidFill>
                  <a:schemeClr val="tx1"/>
                </a:solidFill>
                <a:latin typeface="Times New Roman" panose="02020603050405020304" pitchFamily="18" charset="0"/>
                <a:cs typeface="Times New Roman" panose="02020603050405020304" pitchFamily="18" charset="0"/>
              </a:rPr>
              <a:t>Enhans, Seoul, South Korea</a:t>
            </a:r>
          </a:p>
          <a:p>
            <a:pPr marL="0" marR="0" lvl="0" indent="0" algn="ctr" rtl="0">
              <a:lnSpc>
                <a:spcPct val="150000"/>
              </a:lnSpc>
              <a:spcBef>
                <a:spcPts val="0"/>
              </a:spcBef>
              <a:spcAft>
                <a:spcPts val="0"/>
              </a:spcAft>
              <a:buNone/>
            </a:pPr>
            <a:r>
              <a:rPr lang="en-US" sz="2200" baseline="30000" dirty="0">
                <a:solidFill>
                  <a:schemeClr val="tx1"/>
                </a:solidFill>
                <a:latin typeface="Times New Roman" panose="02020603050405020304" pitchFamily="18" charset="0"/>
                <a:cs typeface="Times New Roman" panose="02020603050405020304" pitchFamily="18" charset="0"/>
              </a:rPr>
              <a:t>2</a:t>
            </a:r>
            <a:r>
              <a:rPr lang="en-US" sz="2200" dirty="0">
                <a:solidFill>
                  <a:schemeClr val="tx1"/>
                </a:solidFill>
                <a:latin typeface="Times New Roman" panose="02020603050405020304" pitchFamily="18" charset="0"/>
                <a:cs typeface="Times New Roman" panose="02020603050405020304" pitchFamily="18" charset="0"/>
              </a:rPr>
              <a:t>Peking University, Beijing, China</a:t>
            </a:r>
          </a:p>
          <a:p>
            <a:pPr marL="0" marR="0" lvl="0" indent="0" algn="ctr" rtl="0">
              <a:lnSpc>
                <a:spcPct val="150000"/>
              </a:lnSpc>
              <a:spcBef>
                <a:spcPts val="0"/>
              </a:spcBef>
              <a:spcAft>
                <a:spcPts val="0"/>
              </a:spcAft>
              <a:buNone/>
            </a:pPr>
            <a:r>
              <a:rPr lang="en-US" altLang="ko-KR" sz="1800" i="1" dirty="0">
                <a:solidFill>
                  <a:schemeClr val="bg1">
                    <a:lumMod val="50000"/>
                  </a:schemeClr>
                </a:solidFill>
                <a:latin typeface="Times New Roman" panose="02020603050405020304" pitchFamily="18" charset="0"/>
                <a:cs typeface="Times New Roman" panose="02020603050405020304" pitchFamily="18" charset="0"/>
              </a:rPr>
              <a:t> </a:t>
            </a:r>
            <a:r>
              <a:rPr lang="ko-KR" altLang="en-US" sz="1800" i="1" dirty="0">
                <a:solidFill>
                  <a:schemeClr val="bg1">
                    <a:lumMod val="50000"/>
                  </a:schemeClr>
                </a:solidFill>
                <a:latin typeface="Times New Roman" panose="02020603050405020304" pitchFamily="18" charset="0"/>
                <a:cs typeface="Times New Roman" panose="02020603050405020304" pitchFamily="18" charset="0"/>
              </a:rPr>
              <a:t>* </a:t>
            </a:r>
            <a:r>
              <a:rPr lang="en-US" altLang="ko-KR" sz="1800" i="1" dirty="0">
                <a:solidFill>
                  <a:schemeClr val="bg1">
                    <a:lumMod val="50000"/>
                  </a:schemeClr>
                </a:solidFill>
                <a:latin typeface="Times New Roman" panose="02020603050405020304" pitchFamily="18" charset="0"/>
                <a:cs typeface="Times New Roman" panose="02020603050405020304" pitchFamily="18" charset="0"/>
              </a:rPr>
              <a:t>Denotes Corresponding Author; Speaker: </a:t>
            </a:r>
            <a:r>
              <a:rPr lang="en-US" altLang="ko-KR" sz="1800" i="1" dirty="0" err="1">
                <a:solidFill>
                  <a:schemeClr val="bg1">
                    <a:lumMod val="50000"/>
                  </a:schemeClr>
                </a:solidFill>
                <a:latin typeface="Times New Roman" panose="02020603050405020304" pitchFamily="18" charset="0"/>
                <a:cs typeface="Times New Roman" panose="02020603050405020304" pitchFamily="18" charset="0"/>
              </a:rPr>
              <a:t>Wonduk</a:t>
            </a:r>
            <a:r>
              <a:rPr lang="en-US" altLang="ko-KR" sz="1800" i="1" dirty="0">
                <a:solidFill>
                  <a:schemeClr val="bg1">
                    <a:lumMod val="50000"/>
                  </a:schemeClr>
                </a:solidFill>
                <a:latin typeface="Times New Roman" panose="02020603050405020304" pitchFamily="18" charset="0"/>
                <a:cs typeface="Times New Roman" panose="02020603050405020304" pitchFamily="18" charset="0"/>
              </a:rPr>
              <a:t> Seo</a:t>
            </a:r>
            <a:endParaRPr lang="en-US" sz="1800" i="1"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7" name="그래픽 6">
            <a:extLst>
              <a:ext uri="{FF2B5EF4-FFF2-40B4-BE49-F238E27FC236}">
                <a16:creationId xmlns:a16="http://schemas.microsoft.com/office/drawing/2014/main" id="{17A0832E-AE59-F1D6-7719-36849CA8C4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8235" y="6237972"/>
            <a:ext cx="2066535" cy="467430"/>
          </a:xfrm>
          <a:prstGeom prst="rect">
            <a:avLst/>
          </a:prstGeom>
        </p:spPr>
      </p:pic>
      <p:sp>
        <p:nvSpPr>
          <p:cNvPr id="9" name="TextBox 8">
            <a:extLst>
              <a:ext uri="{FF2B5EF4-FFF2-40B4-BE49-F238E27FC236}">
                <a16:creationId xmlns:a16="http://schemas.microsoft.com/office/drawing/2014/main" id="{70B736B9-CDC9-49DF-2146-852D39F7EB05}"/>
              </a:ext>
            </a:extLst>
          </p:cNvPr>
          <p:cNvSpPr txBox="1"/>
          <p:nvPr/>
        </p:nvSpPr>
        <p:spPr>
          <a:xfrm>
            <a:off x="6611007" y="0"/>
            <a:ext cx="5580993" cy="523220"/>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	 SIGKDD 2025 AI Agent for Information Retrieval (Agent4IR)</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p:txBody>
      </p:sp>
      <p:pic>
        <p:nvPicPr>
          <p:cNvPr id="3" name="Picture 4" descr="A colorful city skyline with text&#10;&#10;AI-generated content may be incorrect.">
            <a:extLst>
              <a:ext uri="{FF2B5EF4-FFF2-40B4-BE49-F238E27FC236}">
                <a16:creationId xmlns:a16="http://schemas.microsoft.com/office/drawing/2014/main" id="{6B9C7675-189D-5DF9-81A4-D9E78CF6EC25}"/>
              </a:ext>
            </a:extLst>
          </p:cNvPr>
          <p:cNvPicPr>
            <a:picLocks noChangeAspect="1"/>
          </p:cNvPicPr>
          <p:nvPr/>
        </p:nvPicPr>
        <p:blipFill>
          <a:blip r:embed="rId5"/>
          <a:stretch>
            <a:fillRect/>
          </a:stretch>
        </p:blipFill>
        <p:spPr>
          <a:xfrm>
            <a:off x="0" y="5343156"/>
            <a:ext cx="3268717" cy="1470923"/>
          </a:xfrm>
          <a:prstGeom prst="rect">
            <a:avLst/>
          </a:prstGeom>
        </p:spPr>
      </p:pic>
      <p:pic>
        <p:nvPicPr>
          <p:cNvPr id="2" name="Picture 11">
            <a:extLst>
              <a:ext uri="{FF2B5EF4-FFF2-40B4-BE49-F238E27FC236}">
                <a16:creationId xmlns:a16="http://schemas.microsoft.com/office/drawing/2014/main" id="{D2D76D23-F250-8B3D-36F5-A03D79A496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4770" y="5890377"/>
            <a:ext cx="1746352" cy="1309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1F866AF3-916A-DF81-C522-607D7140FF50}"/>
            </a:ext>
          </a:extLst>
        </p:cNvPr>
        <p:cNvGrpSpPr/>
        <p:nvPr/>
      </p:nvGrpSpPr>
      <p:grpSpPr>
        <a:xfrm>
          <a:off x="0" y="0"/>
          <a:ext cx="0" cy="0"/>
          <a:chOff x="0" y="0"/>
          <a:chExt cx="0" cy="0"/>
        </a:xfrm>
      </p:grpSpPr>
      <p:sp>
        <p:nvSpPr>
          <p:cNvPr id="106" name="Google Shape;106;p2">
            <a:extLst>
              <a:ext uri="{FF2B5EF4-FFF2-40B4-BE49-F238E27FC236}">
                <a16:creationId xmlns:a16="http://schemas.microsoft.com/office/drawing/2014/main" id="{44F1B553-8D44-CFE8-0FC7-7134AAAC68DC}"/>
              </a:ext>
            </a:extLst>
          </p:cNvPr>
          <p:cNvSpPr txBox="1"/>
          <p:nvPr/>
        </p:nvSpPr>
        <p:spPr>
          <a:xfrm>
            <a:off x="476975" y="1487456"/>
            <a:ext cx="10821646" cy="28622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Summary</a:t>
            </a:r>
          </a:p>
          <a:p>
            <a:pPr marR="0" lvl="0" algn="l" rtl="0">
              <a:lnSpc>
                <a:spcPct val="150000"/>
              </a:lnSpc>
              <a:spcBef>
                <a:spcPts val="0"/>
              </a:spcBef>
              <a:spcAft>
                <a:spcPts val="0"/>
              </a:spcAft>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Successfully demonstrated effectiveness of the AMD framework. </a:t>
            </a:r>
          </a:p>
          <a:p>
            <a:pPr marL="285750" marR="0" lvl="0" indent="-28575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Future Directions</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Fine-tuning Reflective Feedback Agent for increased precision. </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Conducting detailed qualitative analysis of agent interactions. </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Exploring embedding visualizations for deeper insights into query expansions.</a:t>
            </a:r>
            <a:endParaRPr lang="en-US" sz="2000" dirty="0">
              <a:solidFill>
                <a:schemeClr val="tx1"/>
              </a:solidFill>
              <a:latin typeface="Times New Roman" panose="02020603050405020304" pitchFamily="18" charset="0"/>
              <a:ea typeface="Roboto"/>
              <a:cs typeface="Times New Roman" panose="02020603050405020304" pitchFamily="18" charset="0"/>
            </a:endParaRPr>
          </a:p>
        </p:txBody>
      </p:sp>
      <p:sp>
        <p:nvSpPr>
          <p:cNvPr id="109" name="Google Shape;109;p2">
            <a:extLst>
              <a:ext uri="{FF2B5EF4-FFF2-40B4-BE49-F238E27FC236}">
                <a16:creationId xmlns:a16="http://schemas.microsoft.com/office/drawing/2014/main" id="{9DDEEE53-00E0-E6B5-AB9D-039C7889472B}"/>
              </a:ext>
            </a:extLst>
          </p:cNvPr>
          <p:cNvSpPr txBox="1"/>
          <p:nvPr/>
        </p:nvSpPr>
        <p:spPr>
          <a:xfrm>
            <a:off x="476974" y="685750"/>
            <a:ext cx="6270667"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ea typeface="Roboto"/>
                <a:cs typeface="Roboto"/>
              </a:rPr>
              <a:t>7</a:t>
            </a:r>
            <a:r>
              <a:rPr lang="en-US" sz="3400" b="1" i="1" dirty="0">
                <a:solidFill>
                  <a:srgbClr val="4B2E5E"/>
                </a:solidFill>
                <a:latin typeface="Roboto"/>
                <a:ea typeface="Roboto"/>
                <a:cs typeface="Roboto"/>
                <a:sym typeface="Arial"/>
              </a:rPr>
              <a:t>. Conclusions and Future Work</a:t>
            </a:r>
            <a:endParaRPr lang="en-US" sz="2000" dirty="0">
              <a:solidFill>
                <a:srgbClr val="4B2E5E"/>
              </a:solidFill>
              <a:latin typeface="Roboto"/>
              <a:ea typeface="Roboto"/>
              <a:cs typeface="Roboto"/>
            </a:endParaRPr>
          </a:p>
        </p:txBody>
      </p:sp>
      <p:pic>
        <p:nvPicPr>
          <p:cNvPr id="3" name="Picture 4" descr="A colorful city skyline with text&#10;&#10;AI-generated content may be incorrect.">
            <a:extLst>
              <a:ext uri="{FF2B5EF4-FFF2-40B4-BE49-F238E27FC236}">
                <a16:creationId xmlns:a16="http://schemas.microsoft.com/office/drawing/2014/main" id="{AB7A6ABF-6908-A3C3-9DAA-724DFE34D185}"/>
              </a:ext>
            </a:extLst>
          </p:cNvPr>
          <p:cNvPicPr>
            <a:picLocks noChangeAspect="1"/>
          </p:cNvPicPr>
          <p:nvPr/>
        </p:nvPicPr>
        <p:blipFill>
          <a:blip r:embed="rId3"/>
          <a:stretch>
            <a:fillRect/>
          </a:stretch>
        </p:blipFill>
        <p:spPr>
          <a:xfrm>
            <a:off x="1" y="5939092"/>
            <a:ext cx="1944414" cy="874987"/>
          </a:xfrm>
          <a:prstGeom prst="rect">
            <a:avLst/>
          </a:prstGeom>
        </p:spPr>
      </p:pic>
      <p:sp>
        <p:nvSpPr>
          <p:cNvPr id="4" name="TextBox 3">
            <a:extLst>
              <a:ext uri="{FF2B5EF4-FFF2-40B4-BE49-F238E27FC236}">
                <a16:creationId xmlns:a16="http://schemas.microsoft.com/office/drawing/2014/main" id="{28701413-2BA0-3DCD-E2F1-95F5538CE674}"/>
              </a:ext>
            </a:extLst>
          </p:cNvPr>
          <p:cNvSpPr txBox="1"/>
          <p:nvPr/>
        </p:nvSpPr>
        <p:spPr>
          <a:xfrm>
            <a:off x="4157712" y="-9566"/>
            <a:ext cx="8034288" cy="738664"/>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A New Query Expansion Approach for Enhancing Information Retrieval via Agent-Mediated Dialogic Inquiry</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a:p>
            <a:endParaRPr kumimoji="1" lang="ko-Kore-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32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txBox="1"/>
          <p:nvPr/>
        </p:nvSpPr>
        <p:spPr>
          <a:xfrm>
            <a:off x="476975" y="1487456"/>
            <a:ext cx="10821646" cy="332394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Importance of Query Expansion</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a:t>
            </a:r>
          </a:p>
          <a:p>
            <a:pPr marR="0" lvl="0" algn="l" rtl="0">
              <a:lnSpc>
                <a:spcPct val="150000"/>
              </a:lnSpc>
              <a:spcBef>
                <a:spcPts val="0"/>
              </a:spcBef>
              <a:spcAft>
                <a:spcPts val="0"/>
              </a:spcAft>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Improves Information Retrieval (IR) by enriching user queries. </a:t>
            </a:r>
          </a:p>
          <a:p>
            <a:pPr marL="285750" marR="0" lvl="0" indent="-28575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Current Challenges</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a:t>
            </a:r>
          </a:p>
          <a:p>
            <a:pPr lvl="2">
              <a:lnSpc>
                <a:spcPct val="150000"/>
              </a:lnSpc>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1. Homogeneous and narrow expansions. </a:t>
            </a:r>
          </a:p>
          <a:p>
            <a:pPr lvl="2">
              <a:lnSpc>
                <a:spcPct val="150000"/>
              </a:lnSpc>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2. Lack of contextual diversity. </a:t>
            </a:r>
          </a:p>
          <a:p>
            <a:pPr lvl="2">
              <a:lnSpc>
                <a:spcPct val="150000"/>
              </a:lnSpc>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3. Inability to fully capture nuanced user intent. </a:t>
            </a:r>
          </a:p>
          <a:p>
            <a:pPr lvl="2">
              <a:lnSpc>
                <a:spcPct val="150000"/>
              </a:lnSpc>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Goal</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Develop sophisticated, intent-aligned query expansions.</a:t>
            </a:r>
            <a:endParaRPr sz="2000" dirty="0">
              <a:solidFill>
                <a:schemeClr val="tx1"/>
              </a:solidFill>
              <a:latin typeface="Times New Roman" panose="02020603050405020304" pitchFamily="18" charset="0"/>
              <a:ea typeface="Roboto"/>
              <a:cs typeface="Times New Roman" panose="02020603050405020304" pitchFamily="18" charset="0"/>
            </a:endParaRPr>
          </a:p>
        </p:txBody>
      </p:sp>
      <p:sp>
        <p:nvSpPr>
          <p:cNvPr id="109" name="Google Shape;109;p2"/>
          <p:cNvSpPr txBox="1"/>
          <p:nvPr/>
        </p:nvSpPr>
        <p:spPr>
          <a:xfrm>
            <a:off x="476974" y="685750"/>
            <a:ext cx="8751109"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ea typeface="Roboto"/>
                <a:cs typeface="Roboto"/>
                <a:sym typeface="Arial"/>
              </a:rPr>
              <a:t>1. Introduction and Motivation</a:t>
            </a:r>
            <a:endParaRPr lang="en-US" sz="2000" dirty="0">
              <a:solidFill>
                <a:srgbClr val="4B2E5E"/>
              </a:solidFill>
              <a:latin typeface="Roboto"/>
              <a:ea typeface="Roboto"/>
              <a:cs typeface="Roboto"/>
            </a:endParaRPr>
          </a:p>
        </p:txBody>
      </p:sp>
      <p:sp>
        <p:nvSpPr>
          <p:cNvPr id="3" name="TextBox 2">
            <a:extLst>
              <a:ext uri="{FF2B5EF4-FFF2-40B4-BE49-F238E27FC236}">
                <a16:creationId xmlns:a16="http://schemas.microsoft.com/office/drawing/2014/main" id="{A8429C50-AD33-F775-1B1B-9C0B8C0EEA3F}"/>
              </a:ext>
            </a:extLst>
          </p:cNvPr>
          <p:cNvSpPr txBox="1"/>
          <p:nvPr/>
        </p:nvSpPr>
        <p:spPr>
          <a:xfrm>
            <a:off x="4157712" y="-9566"/>
            <a:ext cx="8034288" cy="738664"/>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A New Query Expansion Approach for Enhancing Information Retrieval via Agent-Mediated Dialogic Inquiry</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a:p>
            <a:endParaRPr kumimoji="1" lang="ko-Kore-KR" altLang="en-US" i="1" dirty="0">
              <a:latin typeface="Times New Roman" panose="02020603050405020304" pitchFamily="18" charset="0"/>
              <a:cs typeface="Times New Roman" panose="02020603050405020304" pitchFamily="18" charset="0"/>
            </a:endParaRPr>
          </a:p>
        </p:txBody>
      </p:sp>
      <p:pic>
        <p:nvPicPr>
          <p:cNvPr id="4" name="Picture 4" descr="A colorful city skyline with text&#10;&#10;AI-generated content may be incorrect.">
            <a:extLst>
              <a:ext uri="{FF2B5EF4-FFF2-40B4-BE49-F238E27FC236}">
                <a16:creationId xmlns:a16="http://schemas.microsoft.com/office/drawing/2014/main" id="{1D02D4BE-5F48-8888-EE5B-89867661A47C}"/>
              </a:ext>
            </a:extLst>
          </p:cNvPr>
          <p:cNvPicPr>
            <a:picLocks noChangeAspect="1"/>
          </p:cNvPicPr>
          <p:nvPr/>
        </p:nvPicPr>
        <p:blipFill>
          <a:blip r:embed="rId3"/>
          <a:stretch>
            <a:fillRect/>
          </a:stretch>
        </p:blipFill>
        <p:spPr>
          <a:xfrm>
            <a:off x="1" y="5939092"/>
            <a:ext cx="1944414" cy="8749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1779A3FF-6F89-ECB7-7A19-33906327DFD4}"/>
            </a:ext>
          </a:extLst>
        </p:cNvPr>
        <p:cNvGrpSpPr/>
        <p:nvPr/>
      </p:nvGrpSpPr>
      <p:grpSpPr>
        <a:xfrm>
          <a:off x="0" y="0"/>
          <a:ext cx="0" cy="0"/>
          <a:chOff x="0" y="0"/>
          <a:chExt cx="0" cy="0"/>
        </a:xfrm>
      </p:grpSpPr>
      <p:sp>
        <p:nvSpPr>
          <p:cNvPr id="106" name="Google Shape;106;p2">
            <a:extLst>
              <a:ext uri="{FF2B5EF4-FFF2-40B4-BE49-F238E27FC236}">
                <a16:creationId xmlns:a16="http://schemas.microsoft.com/office/drawing/2014/main" id="{A876BFB8-0D3C-44D5-7579-9E337919FA56}"/>
              </a:ext>
            </a:extLst>
          </p:cNvPr>
          <p:cNvSpPr txBox="1"/>
          <p:nvPr/>
        </p:nvSpPr>
        <p:spPr>
          <a:xfrm>
            <a:off x="476975" y="1487456"/>
            <a:ext cx="10821646" cy="332394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Traditional Methods (e.g., PRF)</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Rely heavily on static term selection. </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Limited ability to capture nuanced intents. </a:t>
            </a:r>
          </a:p>
          <a:p>
            <a:pPr marL="342900" marR="0" lvl="0" indent="-342900" algn="l" rtl="0">
              <a:lnSpc>
                <a:spcPct val="150000"/>
              </a:lnSpc>
              <a:spcBef>
                <a:spcPts val="0"/>
              </a:spcBef>
              <a:spcAft>
                <a:spcPts val="0"/>
              </a:spcAft>
              <a:buFontTx/>
              <a:buChar char="-"/>
            </a:pPr>
            <a:r>
              <a:rPr lang="en-US" altLang="ko-Kore-KR" sz="2000" b="1" dirty="0">
                <a:solidFill>
                  <a:schemeClr val="tx1"/>
                </a:solidFill>
                <a:latin typeface="Times New Roman" panose="02020603050405020304" pitchFamily="18" charset="0"/>
                <a:ea typeface="Roboto"/>
                <a:cs typeface="Times New Roman" panose="02020603050405020304" pitchFamily="18" charset="0"/>
                <a:sym typeface="Arial"/>
              </a:rPr>
              <a:t>Recent LLM-based Approaches</a:t>
            </a:r>
            <a:endParaRPr lang="en-US" sz="2000" b="1" dirty="0">
              <a:solidFill>
                <a:schemeClr val="tx1"/>
              </a:solidFill>
              <a:latin typeface="Times New Roman" panose="02020603050405020304" pitchFamily="18" charset="0"/>
              <a:ea typeface="Roboto"/>
              <a:cs typeface="Times New Roman" panose="02020603050405020304" pitchFamily="18" charset="0"/>
              <a:sym typeface="Arial"/>
            </a:endParaRP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Often produce redundant or overly narrow expansions. </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Lack of dynamic mechanisms to filter irrelevant expansions. </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Fail to adequately address complex, diverse information needs.</a:t>
            </a:r>
            <a:endParaRPr sz="2000" dirty="0">
              <a:solidFill>
                <a:schemeClr val="tx1"/>
              </a:solidFill>
              <a:latin typeface="Times New Roman" panose="02020603050405020304" pitchFamily="18" charset="0"/>
              <a:ea typeface="Roboto"/>
              <a:cs typeface="Times New Roman" panose="02020603050405020304" pitchFamily="18" charset="0"/>
            </a:endParaRPr>
          </a:p>
        </p:txBody>
      </p:sp>
      <p:sp>
        <p:nvSpPr>
          <p:cNvPr id="109" name="Google Shape;109;p2">
            <a:extLst>
              <a:ext uri="{FF2B5EF4-FFF2-40B4-BE49-F238E27FC236}">
                <a16:creationId xmlns:a16="http://schemas.microsoft.com/office/drawing/2014/main" id="{06E2A774-36A7-08FC-B428-6FE9AAE172F6}"/>
              </a:ext>
            </a:extLst>
          </p:cNvPr>
          <p:cNvSpPr txBox="1"/>
          <p:nvPr/>
        </p:nvSpPr>
        <p:spPr>
          <a:xfrm>
            <a:off x="476974" y="685750"/>
            <a:ext cx="7447826"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ea typeface="Roboto"/>
                <a:cs typeface="Roboto"/>
                <a:sym typeface="Arial"/>
              </a:rPr>
              <a:t>2. Limitations of Existing Methods</a:t>
            </a:r>
            <a:endParaRPr lang="en-US" sz="2000" dirty="0">
              <a:solidFill>
                <a:srgbClr val="4B2E5E"/>
              </a:solidFill>
              <a:latin typeface="Roboto"/>
              <a:ea typeface="Roboto"/>
              <a:cs typeface="Roboto"/>
            </a:endParaRPr>
          </a:p>
        </p:txBody>
      </p:sp>
      <p:pic>
        <p:nvPicPr>
          <p:cNvPr id="2" name="Picture 4" descr="A colorful city skyline with text&#10;&#10;AI-generated content may be incorrect.">
            <a:extLst>
              <a:ext uri="{FF2B5EF4-FFF2-40B4-BE49-F238E27FC236}">
                <a16:creationId xmlns:a16="http://schemas.microsoft.com/office/drawing/2014/main" id="{9BBFAD56-C1A0-0A06-461C-842554CB7A9A}"/>
              </a:ext>
            </a:extLst>
          </p:cNvPr>
          <p:cNvPicPr>
            <a:picLocks noChangeAspect="1"/>
          </p:cNvPicPr>
          <p:nvPr/>
        </p:nvPicPr>
        <p:blipFill>
          <a:blip r:embed="rId3"/>
          <a:stretch>
            <a:fillRect/>
          </a:stretch>
        </p:blipFill>
        <p:spPr>
          <a:xfrm>
            <a:off x="1" y="5939092"/>
            <a:ext cx="1944414" cy="874987"/>
          </a:xfrm>
          <a:prstGeom prst="rect">
            <a:avLst/>
          </a:prstGeom>
        </p:spPr>
      </p:pic>
      <p:sp>
        <p:nvSpPr>
          <p:cNvPr id="5" name="TextBox 4">
            <a:extLst>
              <a:ext uri="{FF2B5EF4-FFF2-40B4-BE49-F238E27FC236}">
                <a16:creationId xmlns:a16="http://schemas.microsoft.com/office/drawing/2014/main" id="{D2DB8FA1-8407-8BAE-0F4B-5AB6EA67785A}"/>
              </a:ext>
            </a:extLst>
          </p:cNvPr>
          <p:cNvSpPr txBox="1"/>
          <p:nvPr/>
        </p:nvSpPr>
        <p:spPr>
          <a:xfrm>
            <a:off x="6611007" y="0"/>
            <a:ext cx="5580993" cy="523220"/>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	 SIGKDD 2025 AI Agent for Information Retrieval (Agent4IR)</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48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FE2B311C-2B6C-C319-86EE-F400CA59A4B1}"/>
            </a:ext>
          </a:extLst>
        </p:cNvPr>
        <p:cNvGrpSpPr/>
        <p:nvPr/>
      </p:nvGrpSpPr>
      <p:grpSpPr>
        <a:xfrm>
          <a:off x="0" y="0"/>
          <a:ext cx="0" cy="0"/>
          <a:chOff x="0" y="0"/>
          <a:chExt cx="0" cy="0"/>
        </a:xfrm>
      </p:grpSpPr>
      <p:sp>
        <p:nvSpPr>
          <p:cNvPr id="106" name="Google Shape;106;p2">
            <a:extLst>
              <a:ext uri="{FF2B5EF4-FFF2-40B4-BE49-F238E27FC236}">
                <a16:creationId xmlns:a16="http://schemas.microsoft.com/office/drawing/2014/main" id="{9B26F51C-B4F5-D53B-2779-3CC7A9C201DA}"/>
              </a:ext>
            </a:extLst>
          </p:cNvPr>
          <p:cNvSpPr txBox="1"/>
          <p:nvPr/>
        </p:nvSpPr>
        <p:spPr>
          <a:xfrm>
            <a:off x="476975" y="1487456"/>
            <a:ext cx="10821646" cy="332394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rPr>
              <a:t>M</a:t>
            </a: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ulti-agent dialogic approach</a:t>
            </a:r>
          </a:p>
          <a:p>
            <a:pPr marL="457200" marR="0" lvl="0" indent="-457200" algn="l" rtl="0">
              <a:lnSpc>
                <a:spcPct val="150000"/>
              </a:lnSpc>
              <a:spcBef>
                <a:spcPts val="0"/>
              </a:spcBef>
              <a:spcAft>
                <a:spcPts val="0"/>
              </a:spcAft>
              <a:buAutoNum type="arabicPeriod"/>
            </a:pPr>
            <a:r>
              <a:rPr lang="en-US" sz="2000" i="1" dirty="0">
                <a:solidFill>
                  <a:schemeClr val="tx1"/>
                </a:solidFill>
                <a:latin typeface="Times New Roman" panose="02020603050405020304" pitchFamily="18" charset="0"/>
                <a:ea typeface="Roboto"/>
                <a:cs typeface="Times New Roman" panose="02020603050405020304" pitchFamily="18" charset="0"/>
                <a:sym typeface="Arial"/>
              </a:rPr>
              <a:t>Socratic Questioning Agent</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a:t>
            </a:r>
          </a:p>
          <a:p>
            <a:pPr marL="457200" marR="0" lvl="0" indent="-457200" algn="l" rtl="0">
              <a:lnSpc>
                <a:spcPct val="150000"/>
              </a:lnSpc>
              <a:spcBef>
                <a:spcPts val="0"/>
              </a:spcBef>
              <a:spcAft>
                <a:spcPts val="0"/>
              </a:spcAft>
              <a:buAutoNum type="arabicPeriod"/>
            </a:pPr>
            <a:r>
              <a:rPr lang="en-US" sz="2000" i="1" dirty="0">
                <a:solidFill>
                  <a:schemeClr val="tx1"/>
                </a:solidFill>
                <a:latin typeface="Times New Roman" panose="02020603050405020304" pitchFamily="18" charset="0"/>
                <a:ea typeface="Roboto"/>
                <a:cs typeface="Times New Roman" panose="02020603050405020304" pitchFamily="18" charset="0"/>
                <a:sym typeface="Arial"/>
              </a:rPr>
              <a:t>Dialogic Answering Agent</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a:t>
            </a:r>
          </a:p>
          <a:p>
            <a:pPr marL="457200" marR="0" lvl="0" indent="-457200" algn="l" rtl="0">
              <a:lnSpc>
                <a:spcPct val="150000"/>
              </a:lnSpc>
              <a:spcBef>
                <a:spcPts val="0"/>
              </a:spcBef>
              <a:spcAft>
                <a:spcPts val="0"/>
              </a:spcAft>
              <a:buAutoNum type="arabicPeriod"/>
            </a:pPr>
            <a:r>
              <a:rPr lang="en-US" sz="2000" i="1" dirty="0">
                <a:solidFill>
                  <a:schemeClr val="tx1"/>
                </a:solidFill>
                <a:latin typeface="Times New Roman" panose="02020603050405020304" pitchFamily="18" charset="0"/>
                <a:ea typeface="Roboto"/>
                <a:cs typeface="Times New Roman" panose="02020603050405020304" pitchFamily="18" charset="0"/>
                <a:sym typeface="Arial"/>
              </a:rPr>
              <a:t>Reflective Feedback Agent</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a:t>
            </a:r>
          </a:p>
          <a:p>
            <a:pPr marL="342900" marR="0" lvl="0" indent="-34290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Key Advantages</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Promotes </a:t>
            </a: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diverse</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a:t>
            </a: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multi-faceted </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expansions. </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Enhances alignment with </a:t>
            </a: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complex user intents</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a:t>
            </a:r>
            <a:endParaRPr sz="2000" dirty="0">
              <a:solidFill>
                <a:schemeClr val="tx1"/>
              </a:solidFill>
              <a:latin typeface="Times New Roman" panose="02020603050405020304" pitchFamily="18" charset="0"/>
              <a:ea typeface="Roboto"/>
              <a:cs typeface="Times New Roman" panose="02020603050405020304" pitchFamily="18" charset="0"/>
            </a:endParaRPr>
          </a:p>
        </p:txBody>
      </p:sp>
      <p:sp>
        <p:nvSpPr>
          <p:cNvPr id="109" name="Google Shape;109;p2">
            <a:extLst>
              <a:ext uri="{FF2B5EF4-FFF2-40B4-BE49-F238E27FC236}">
                <a16:creationId xmlns:a16="http://schemas.microsoft.com/office/drawing/2014/main" id="{1ADD8384-EE9E-EE2E-2BD1-EB1DD160871C}"/>
              </a:ext>
            </a:extLst>
          </p:cNvPr>
          <p:cNvSpPr txBox="1"/>
          <p:nvPr/>
        </p:nvSpPr>
        <p:spPr>
          <a:xfrm>
            <a:off x="476974" y="685750"/>
            <a:ext cx="6270667"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ea typeface="Roboto"/>
                <a:cs typeface="Roboto"/>
                <a:sym typeface="Arial"/>
              </a:rPr>
              <a:t>3. Proposed Framework - AMD</a:t>
            </a:r>
            <a:endParaRPr lang="en-US" sz="2000" dirty="0">
              <a:solidFill>
                <a:srgbClr val="4B2E5E"/>
              </a:solidFill>
              <a:latin typeface="Roboto"/>
              <a:ea typeface="Roboto"/>
              <a:cs typeface="Roboto"/>
            </a:endParaRPr>
          </a:p>
        </p:txBody>
      </p:sp>
      <p:pic>
        <p:nvPicPr>
          <p:cNvPr id="4" name="그림 3">
            <a:extLst>
              <a:ext uri="{FF2B5EF4-FFF2-40B4-BE49-F238E27FC236}">
                <a16:creationId xmlns:a16="http://schemas.microsoft.com/office/drawing/2014/main" id="{2868580F-EA10-2D3D-FC55-5B101526EDF0}"/>
              </a:ext>
            </a:extLst>
          </p:cNvPr>
          <p:cNvPicPr>
            <a:picLocks noChangeAspect="1"/>
          </p:cNvPicPr>
          <p:nvPr/>
        </p:nvPicPr>
        <p:blipFill>
          <a:blip r:embed="rId3"/>
          <a:stretch>
            <a:fillRect/>
          </a:stretch>
        </p:blipFill>
        <p:spPr>
          <a:xfrm>
            <a:off x="4411441" y="1301263"/>
            <a:ext cx="7623639" cy="2487915"/>
          </a:xfrm>
          <a:prstGeom prst="rect">
            <a:avLst/>
          </a:prstGeom>
        </p:spPr>
      </p:pic>
      <p:pic>
        <p:nvPicPr>
          <p:cNvPr id="3" name="Picture 4" descr="A colorful city skyline with text&#10;&#10;AI-generated content may be incorrect.">
            <a:extLst>
              <a:ext uri="{FF2B5EF4-FFF2-40B4-BE49-F238E27FC236}">
                <a16:creationId xmlns:a16="http://schemas.microsoft.com/office/drawing/2014/main" id="{801850E5-1838-E4D3-4850-6F2F95E396C1}"/>
              </a:ext>
            </a:extLst>
          </p:cNvPr>
          <p:cNvPicPr>
            <a:picLocks noChangeAspect="1"/>
          </p:cNvPicPr>
          <p:nvPr/>
        </p:nvPicPr>
        <p:blipFill>
          <a:blip r:embed="rId4"/>
          <a:stretch>
            <a:fillRect/>
          </a:stretch>
        </p:blipFill>
        <p:spPr>
          <a:xfrm>
            <a:off x="1" y="5939092"/>
            <a:ext cx="1944414" cy="874987"/>
          </a:xfrm>
          <a:prstGeom prst="rect">
            <a:avLst/>
          </a:prstGeom>
        </p:spPr>
      </p:pic>
      <p:sp>
        <p:nvSpPr>
          <p:cNvPr id="5" name="TextBox 4">
            <a:extLst>
              <a:ext uri="{FF2B5EF4-FFF2-40B4-BE49-F238E27FC236}">
                <a16:creationId xmlns:a16="http://schemas.microsoft.com/office/drawing/2014/main" id="{F8EC9793-D4E4-8E36-F50E-BAA5A763A67C}"/>
              </a:ext>
            </a:extLst>
          </p:cNvPr>
          <p:cNvSpPr txBox="1"/>
          <p:nvPr/>
        </p:nvSpPr>
        <p:spPr>
          <a:xfrm>
            <a:off x="4157712" y="-9566"/>
            <a:ext cx="8034288" cy="738664"/>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A New Query Expansion Approach for Enhancing Information Retrieval via Agent-Mediated Dialogic Inquiry</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a:p>
            <a:endParaRPr kumimoji="1" lang="ko-Kore-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79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8A4838E-E9E9-7835-26C9-8FB92068D48D}"/>
            </a:ext>
          </a:extLst>
        </p:cNvPr>
        <p:cNvGrpSpPr/>
        <p:nvPr/>
      </p:nvGrpSpPr>
      <p:grpSpPr>
        <a:xfrm>
          <a:off x="0" y="0"/>
          <a:ext cx="0" cy="0"/>
          <a:chOff x="0" y="0"/>
          <a:chExt cx="0" cy="0"/>
        </a:xfrm>
      </p:grpSpPr>
      <p:sp>
        <p:nvSpPr>
          <p:cNvPr id="106" name="Google Shape;106;p2">
            <a:extLst>
              <a:ext uri="{FF2B5EF4-FFF2-40B4-BE49-F238E27FC236}">
                <a16:creationId xmlns:a16="http://schemas.microsoft.com/office/drawing/2014/main" id="{621B162A-0924-F00C-ABF5-2BED1BE9DE6E}"/>
              </a:ext>
            </a:extLst>
          </p:cNvPr>
          <p:cNvSpPr txBox="1"/>
          <p:nvPr/>
        </p:nvSpPr>
        <p:spPr>
          <a:xfrm>
            <a:off x="476975" y="1487456"/>
            <a:ext cx="10821646" cy="19389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Purpose</a:t>
            </a:r>
            <a:endParaRPr lang="en-US" sz="2000" b="1" dirty="0">
              <a:solidFill>
                <a:schemeClr val="tx1"/>
              </a:solidFill>
              <a:latin typeface="Times New Roman" panose="02020603050405020304" pitchFamily="18" charset="0"/>
              <a:ea typeface="Roboto"/>
              <a:cs typeface="Times New Roman" panose="02020603050405020304" pitchFamily="18" charset="0"/>
            </a:endParaRPr>
          </a:p>
          <a:p>
            <a:pPr marR="0" lvl="0" algn="l" rtl="0">
              <a:lnSpc>
                <a:spcPct val="150000"/>
              </a:lnSpc>
              <a:spcBef>
                <a:spcPts val="0"/>
              </a:spcBef>
              <a:spcAft>
                <a:spcPts val="0"/>
              </a:spcAft>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Reformulate initial queries into </a:t>
            </a: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diverse</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a:t>
            </a: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targeted</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sub-questions. </a:t>
            </a:r>
          </a:p>
          <a:p>
            <a:pPr marL="342900" marR="0" lvl="0" indent="-34290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Socratic Dimensions Utilized</a:t>
            </a:r>
          </a:p>
          <a:p>
            <a:pPr marR="0" lvl="0" algn="l" rtl="0">
              <a:lnSpc>
                <a:spcPct val="150000"/>
              </a:lnSpc>
              <a:spcBef>
                <a:spcPts val="0"/>
              </a:spcBef>
              <a:spcAft>
                <a:spcPts val="0"/>
              </a:spcAft>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(1) </a:t>
            </a:r>
            <a:r>
              <a:rPr lang="en-US" sz="2000" i="1" dirty="0">
                <a:solidFill>
                  <a:schemeClr val="tx1"/>
                </a:solidFill>
                <a:latin typeface="Times New Roman" panose="02020603050405020304" pitchFamily="18" charset="0"/>
                <a:ea typeface="Roboto"/>
                <a:cs typeface="Times New Roman" panose="02020603050405020304" pitchFamily="18" charset="0"/>
                <a:sym typeface="Arial"/>
              </a:rPr>
              <a:t>Clarification</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(2) </a:t>
            </a:r>
            <a:r>
              <a:rPr lang="en-US" sz="2000" i="1" dirty="0">
                <a:solidFill>
                  <a:schemeClr val="tx1"/>
                </a:solidFill>
                <a:latin typeface="Times New Roman" panose="02020603050405020304" pitchFamily="18" charset="0"/>
                <a:ea typeface="Roboto"/>
                <a:cs typeface="Times New Roman" panose="02020603050405020304" pitchFamily="18" charset="0"/>
                <a:sym typeface="Arial"/>
              </a:rPr>
              <a:t>Assumption Probing</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a:t>
            </a:r>
            <a:r>
              <a:rPr lang="en-US" sz="2000" dirty="0">
                <a:solidFill>
                  <a:schemeClr val="tx1"/>
                </a:solidFill>
                <a:latin typeface="Times New Roman" panose="02020603050405020304" pitchFamily="18" charset="0"/>
                <a:ea typeface="Roboto"/>
                <a:cs typeface="Times New Roman" panose="02020603050405020304" pitchFamily="18" charset="0"/>
              </a:rPr>
              <a:t>and (3) </a:t>
            </a:r>
            <a:r>
              <a:rPr lang="en-US" sz="2000" i="1" dirty="0">
                <a:solidFill>
                  <a:schemeClr val="tx1"/>
                </a:solidFill>
                <a:latin typeface="Times New Roman" panose="02020603050405020304" pitchFamily="18" charset="0"/>
                <a:ea typeface="Roboto"/>
                <a:cs typeface="Times New Roman" panose="02020603050405020304" pitchFamily="18" charset="0"/>
                <a:sym typeface="Arial"/>
              </a:rPr>
              <a:t>Implication Probing</a:t>
            </a:r>
          </a:p>
        </p:txBody>
      </p:sp>
      <p:sp>
        <p:nvSpPr>
          <p:cNvPr id="109" name="Google Shape;109;p2">
            <a:extLst>
              <a:ext uri="{FF2B5EF4-FFF2-40B4-BE49-F238E27FC236}">
                <a16:creationId xmlns:a16="http://schemas.microsoft.com/office/drawing/2014/main" id="{BA94AE18-91C1-3BFE-D69F-FED37C2E522D}"/>
              </a:ext>
            </a:extLst>
          </p:cNvPr>
          <p:cNvSpPr txBox="1"/>
          <p:nvPr/>
        </p:nvSpPr>
        <p:spPr>
          <a:xfrm>
            <a:off x="476974" y="685750"/>
            <a:ext cx="9896736"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ea typeface="Roboto"/>
                <a:cs typeface="Roboto"/>
                <a:sym typeface="Arial"/>
              </a:rPr>
              <a:t>4.1. Methodology – Socratic Questioning Agent</a:t>
            </a:r>
            <a:endParaRPr lang="en-US" sz="2000" dirty="0">
              <a:solidFill>
                <a:srgbClr val="4B2E5E"/>
              </a:solidFill>
              <a:latin typeface="Roboto"/>
              <a:ea typeface="Roboto"/>
              <a:cs typeface="Roboto"/>
            </a:endParaRPr>
          </a:p>
        </p:txBody>
      </p:sp>
      <p:pic>
        <p:nvPicPr>
          <p:cNvPr id="4" name="그림 3">
            <a:extLst>
              <a:ext uri="{FF2B5EF4-FFF2-40B4-BE49-F238E27FC236}">
                <a16:creationId xmlns:a16="http://schemas.microsoft.com/office/drawing/2014/main" id="{FA64B7E5-0DC7-1BD0-D49B-6BC251A6DF6D}"/>
              </a:ext>
            </a:extLst>
          </p:cNvPr>
          <p:cNvPicPr>
            <a:picLocks noChangeAspect="1"/>
          </p:cNvPicPr>
          <p:nvPr/>
        </p:nvPicPr>
        <p:blipFill>
          <a:blip r:embed="rId3"/>
          <a:stretch>
            <a:fillRect/>
          </a:stretch>
        </p:blipFill>
        <p:spPr>
          <a:xfrm>
            <a:off x="5805790" y="3862452"/>
            <a:ext cx="6032367" cy="1508092"/>
          </a:xfrm>
          <a:prstGeom prst="rect">
            <a:avLst/>
          </a:prstGeom>
        </p:spPr>
      </p:pic>
      <p:pic>
        <p:nvPicPr>
          <p:cNvPr id="8" name="그림 7">
            <a:extLst>
              <a:ext uri="{FF2B5EF4-FFF2-40B4-BE49-F238E27FC236}">
                <a16:creationId xmlns:a16="http://schemas.microsoft.com/office/drawing/2014/main" id="{0256A190-9F2B-894A-0FA9-5058E5F8A54D}"/>
              </a:ext>
            </a:extLst>
          </p:cNvPr>
          <p:cNvPicPr>
            <a:picLocks noChangeAspect="1"/>
          </p:cNvPicPr>
          <p:nvPr/>
        </p:nvPicPr>
        <p:blipFill>
          <a:blip r:embed="rId4"/>
          <a:stretch>
            <a:fillRect/>
          </a:stretch>
        </p:blipFill>
        <p:spPr>
          <a:xfrm>
            <a:off x="476974" y="3612601"/>
            <a:ext cx="4449753" cy="2252950"/>
          </a:xfrm>
          <a:prstGeom prst="rect">
            <a:avLst/>
          </a:prstGeom>
        </p:spPr>
      </p:pic>
      <p:pic>
        <p:nvPicPr>
          <p:cNvPr id="9" name="그림 8">
            <a:extLst>
              <a:ext uri="{FF2B5EF4-FFF2-40B4-BE49-F238E27FC236}">
                <a16:creationId xmlns:a16="http://schemas.microsoft.com/office/drawing/2014/main" id="{A1594886-14D7-3E41-E240-D028048CA1BA}"/>
              </a:ext>
            </a:extLst>
          </p:cNvPr>
          <p:cNvPicPr>
            <a:picLocks noChangeAspect="1"/>
          </p:cNvPicPr>
          <p:nvPr/>
        </p:nvPicPr>
        <p:blipFill>
          <a:blip r:embed="rId5"/>
          <a:stretch>
            <a:fillRect/>
          </a:stretch>
        </p:blipFill>
        <p:spPr>
          <a:xfrm>
            <a:off x="7772358" y="3482254"/>
            <a:ext cx="2471285" cy="380198"/>
          </a:xfrm>
          <a:prstGeom prst="rect">
            <a:avLst/>
          </a:prstGeom>
        </p:spPr>
      </p:pic>
      <p:pic>
        <p:nvPicPr>
          <p:cNvPr id="2" name="Picture 4" descr="A colorful city skyline with text&#10;&#10;AI-generated content may be incorrect.">
            <a:extLst>
              <a:ext uri="{FF2B5EF4-FFF2-40B4-BE49-F238E27FC236}">
                <a16:creationId xmlns:a16="http://schemas.microsoft.com/office/drawing/2014/main" id="{F3273D8B-8C0B-4320-5B8C-8223BF6AC1A8}"/>
              </a:ext>
            </a:extLst>
          </p:cNvPr>
          <p:cNvPicPr>
            <a:picLocks noChangeAspect="1"/>
          </p:cNvPicPr>
          <p:nvPr/>
        </p:nvPicPr>
        <p:blipFill>
          <a:blip r:embed="rId6"/>
          <a:stretch>
            <a:fillRect/>
          </a:stretch>
        </p:blipFill>
        <p:spPr>
          <a:xfrm>
            <a:off x="1" y="5939092"/>
            <a:ext cx="1944414" cy="874987"/>
          </a:xfrm>
          <a:prstGeom prst="rect">
            <a:avLst/>
          </a:prstGeom>
        </p:spPr>
      </p:pic>
      <p:sp>
        <p:nvSpPr>
          <p:cNvPr id="7" name="TextBox 6">
            <a:extLst>
              <a:ext uri="{FF2B5EF4-FFF2-40B4-BE49-F238E27FC236}">
                <a16:creationId xmlns:a16="http://schemas.microsoft.com/office/drawing/2014/main" id="{F5847353-4723-172F-B892-FD70017049A5}"/>
              </a:ext>
            </a:extLst>
          </p:cNvPr>
          <p:cNvSpPr txBox="1"/>
          <p:nvPr/>
        </p:nvSpPr>
        <p:spPr>
          <a:xfrm>
            <a:off x="6611007" y="0"/>
            <a:ext cx="5580993" cy="523220"/>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	 SIGKDD 2025 AI Agent for Information Retrieval (Agent4IR)</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86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4DF61891-CC6D-23CF-5849-2AF477CCB5C4}"/>
            </a:ext>
          </a:extLst>
        </p:cNvPr>
        <p:cNvGrpSpPr/>
        <p:nvPr/>
      </p:nvGrpSpPr>
      <p:grpSpPr>
        <a:xfrm>
          <a:off x="0" y="0"/>
          <a:ext cx="0" cy="0"/>
          <a:chOff x="0" y="0"/>
          <a:chExt cx="0" cy="0"/>
        </a:xfrm>
      </p:grpSpPr>
      <p:sp>
        <p:nvSpPr>
          <p:cNvPr id="106" name="Google Shape;106;p2">
            <a:extLst>
              <a:ext uri="{FF2B5EF4-FFF2-40B4-BE49-F238E27FC236}">
                <a16:creationId xmlns:a16="http://schemas.microsoft.com/office/drawing/2014/main" id="{1F381513-7341-8B1C-0E19-E78FBBD17FB1}"/>
              </a:ext>
            </a:extLst>
          </p:cNvPr>
          <p:cNvSpPr txBox="1"/>
          <p:nvPr/>
        </p:nvSpPr>
        <p:spPr>
          <a:xfrm>
            <a:off x="476975" y="1487456"/>
            <a:ext cx="10821646" cy="2400617"/>
          </a:xfrm>
          <a:prstGeom prst="rect">
            <a:avLst/>
          </a:prstGeom>
          <a:noFill/>
          <a:ln>
            <a:noFill/>
          </a:ln>
        </p:spPr>
        <p:txBody>
          <a:bodyPr spcFirstLastPara="1" wrap="square" lIns="91425" tIns="45700" rIns="91425" bIns="45700" anchor="t" anchorCtr="0">
            <a:spAutoFit/>
          </a:bodyPr>
          <a:lstStyle/>
          <a:p>
            <a:pPr marL="285750" indent="-285750">
              <a:lnSpc>
                <a:spcPct val="150000"/>
              </a:lnSpc>
              <a:buFontTx/>
              <a:buChar char="-"/>
            </a:pPr>
            <a:r>
              <a:rPr lang="en-US" altLang="ko-Kore-KR" sz="2000" b="1" dirty="0">
                <a:solidFill>
                  <a:schemeClr val="tx1"/>
                </a:solidFill>
                <a:latin typeface="Times New Roman" panose="02020603050405020304" pitchFamily="18" charset="0"/>
                <a:ea typeface="Roboto"/>
                <a:cs typeface="Times New Roman" panose="02020603050405020304" pitchFamily="18" charset="0"/>
                <a:sym typeface="Arial"/>
              </a:rPr>
              <a:t>Purpose</a:t>
            </a:r>
            <a:endParaRPr lang="en-US" sz="2000" b="1" dirty="0">
              <a:solidFill>
                <a:schemeClr val="tx1"/>
              </a:solidFill>
              <a:latin typeface="Times New Roman" panose="02020603050405020304" pitchFamily="18" charset="0"/>
              <a:ea typeface="Roboto"/>
              <a:cs typeface="Times New Roman" panose="02020603050405020304" pitchFamily="18" charset="0"/>
              <a:sym typeface="Arial"/>
            </a:endParaRPr>
          </a:p>
          <a:p>
            <a:pPr marR="0" lvl="0" algn="l" rtl="0">
              <a:lnSpc>
                <a:spcPct val="150000"/>
              </a:lnSpc>
              <a:spcBef>
                <a:spcPts val="0"/>
              </a:spcBef>
              <a:spcAft>
                <a:spcPts val="0"/>
              </a:spcAft>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Generate </a:t>
            </a:r>
            <a:r>
              <a:rPr lang="en-US" sz="2000" i="1" dirty="0">
                <a:solidFill>
                  <a:schemeClr val="tx1"/>
                </a:solidFill>
                <a:latin typeface="Times New Roman" panose="02020603050405020304" pitchFamily="18" charset="0"/>
                <a:ea typeface="Roboto"/>
                <a:cs typeface="Times New Roman" panose="02020603050405020304" pitchFamily="18" charset="0"/>
                <a:sym typeface="Arial"/>
              </a:rPr>
              <a:t>informative pseudo-answers</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to each sub-question. </a:t>
            </a:r>
          </a:p>
          <a:p>
            <a:pPr marL="342900" marR="0" lvl="0" indent="-34290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Characteristics of Generated Answers</a:t>
            </a:r>
          </a:p>
          <a:p>
            <a:pPr marL="457200" marR="0" lvl="0" indent="-457200" algn="l" rtl="0">
              <a:lnSpc>
                <a:spcPct val="150000"/>
              </a:lnSpc>
              <a:spcBef>
                <a:spcPts val="0"/>
              </a:spcBef>
              <a:spcAft>
                <a:spcPts val="0"/>
              </a:spcAft>
              <a:buAutoNum type="arabicPeriod"/>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Multi-perspective</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and </a:t>
            </a: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intent-aligned</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2. Serve as </a:t>
            </a: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surrogate documents</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 providing diverse context. </a:t>
            </a:r>
          </a:p>
        </p:txBody>
      </p:sp>
      <p:sp>
        <p:nvSpPr>
          <p:cNvPr id="109" name="Google Shape;109;p2">
            <a:extLst>
              <a:ext uri="{FF2B5EF4-FFF2-40B4-BE49-F238E27FC236}">
                <a16:creationId xmlns:a16="http://schemas.microsoft.com/office/drawing/2014/main" id="{53E8684C-3951-289C-D9C9-DDE8B23F2787}"/>
              </a:ext>
            </a:extLst>
          </p:cNvPr>
          <p:cNvSpPr txBox="1"/>
          <p:nvPr/>
        </p:nvSpPr>
        <p:spPr>
          <a:xfrm>
            <a:off x="476974" y="685750"/>
            <a:ext cx="9066419"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ea typeface="Roboto"/>
                <a:cs typeface="Roboto"/>
                <a:sym typeface="Arial"/>
              </a:rPr>
              <a:t>4.2. Methodology – Dialogic Answering Agent</a:t>
            </a:r>
            <a:endParaRPr lang="en-US" sz="2000" dirty="0">
              <a:solidFill>
                <a:srgbClr val="4B2E5E"/>
              </a:solidFill>
              <a:latin typeface="Roboto"/>
              <a:ea typeface="Roboto"/>
              <a:cs typeface="Roboto"/>
            </a:endParaRPr>
          </a:p>
        </p:txBody>
      </p:sp>
      <p:pic>
        <p:nvPicPr>
          <p:cNvPr id="7" name="그림 6">
            <a:extLst>
              <a:ext uri="{FF2B5EF4-FFF2-40B4-BE49-F238E27FC236}">
                <a16:creationId xmlns:a16="http://schemas.microsoft.com/office/drawing/2014/main" id="{C267500D-2C2B-FF2B-3A72-BEFE2CD0CD07}"/>
              </a:ext>
            </a:extLst>
          </p:cNvPr>
          <p:cNvPicPr>
            <a:picLocks noChangeAspect="1"/>
          </p:cNvPicPr>
          <p:nvPr/>
        </p:nvPicPr>
        <p:blipFill>
          <a:blip r:embed="rId3"/>
          <a:stretch>
            <a:fillRect/>
          </a:stretch>
        </p:blipFill>
        <p:spPr>
          <a:xfrm>
            <a:off x="5355304" y="4004636"/>
            <a:ext cx="2858331" cy="2731815"/>
          </a:xfrm>
          <a:prstGeom prst="rect">
            <a:avLst/>
          </a:prstGeom>
        </p:spPr>
      </p:pic>
      <p:pic>
        <p:nvPicPr>
          <p:cNvPr id="8" name="그림 7">
            <a:extLst>
              <a:ext uri="{FF2B5EF4-FFF2-40B4-BE49-F238E27FC236}">
                <a16:creationId xmlns:a16="http://schemas.microsoft.com/office/drawing/2014/main" id="{C6C1B090-8652-5B5E-2C24-C491A8ADD557}"/>
              </a:ext>
            </a:extLst>
          </p:cNvPr>
          <p:cNvPicPr>
            <a:picLocks noChangeAspect="1"/>
          </p:cNvPicPr>
          <p:nvPr/>
        </p:nvPicPr>
        <p:blipFill>
          <a:blip r:embed="rId4"/>
          <a:stretch>
            <a:fillRect/>
          </a:stretch>
        </p:blipFill>
        <p:spPr>
          <a:xfrm>
            <a:off x="5778705" y="3668077"/>
            <a:ext cx="2011527" cy="336559"/>
          </a:xfrm>
          <a:prstGeom prst="rect">
            <a:avLst/>
          </a:prstGeom>
        </p:spPr>
      </p:pic>
      <p:pic>
        <p:nvPicPr>
          <p:cNvPr id="3" name="Picture 4" descr="A colorful city skyline with text&#10;&#10;AI-generated content may be incorrect.">
            <a:extLst>
              <a:ext uri="{FF2B5EF4-FFF2-40B4-BE49-F238E27FC236}">
                <a16:creationId xmlns:a16="http://schemas.microsoft.com/office/drawing/2014/main" id="{6BC3011B-EC43-0D5E-7C00-7B202D740779}"/>
              </a:ext>
            </a:extLst>
          </p:cNvPr>
          <p:cNvPicPr>
            <a:picLocks noChangeAspect="1"/>
          </p:cNvPicPr>
          <p:nvPr/>
        </p:nvPicPr>
        <p:blipFill>
          <a:blip r:embed="rId5"/>
          <a:stretch>
            <a:fillRect/>
          </a:stretch>
        </p:blipFill>
        <p:spPr>
          <a:xfrm>
            <a:off x="1" y="5939092"/>
            <a:ext cx="1944414" cy="874987"/>
          </a:xfrm>
          <a:prstGeom prst="rect">
            <a:avLst/>
          </a:prstGeom>
        </p:spPr>
      </p:pic>
      <p:sp>
        <p:nvSpPr>
          <p:cNvPr id="4" name="TextBox 3">
            <a:extLst>
              <a:ext uri="{FF2B5EF4-FFF2-40B4-BE49-F238E27FC236}">
                <a16:creationId xmlns:a16="http://schemas.microsoft.com/office/drawing/2014/main" id="{90B6C04B-C9C1-05F1-3CFB-E6A21E5BCB36}"/>
              </a:ext>
            </a:extLst>
          </p:cNvPr>
          <p:cNvSpPr txBox="1"/>
          <p:nvPr/>
        </p:nvSpPr>
        <p:spPr>
          <a:xfrm>
            <a:off x="4157712" y="-9566"/>
            <a:ext cx="8034288" cy="738664"/>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A New Query Expansion Approach for Enhancing Information Retrieval via Agent-Mediated Dialogic Inquiry</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a:p>
            <a:endParaRPr kumimoji="1" lang="ko-Kore-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4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4E327DE2-EADA-8482-FF2F-797D97E064E7}"/>
            </a:ext>
          </a:extLst>
        </p:cNvPr>
        <p:cNvGrpSpPr/>
        <p:nvPr/>
      </p:nvGrpSpPr>
      <p:grpSpPr>
        <a:xfrm>
          <a:off x="0" y="0"/>
          <a:ext cx="0" cy="0"/>
          <a:chOff x="0" y="0"/>
          <a:chExt cx="0" cy="0"/>
        </a:xfrm>
      </p:grpSpPr>
      <p:sp>
        <p:nvSpPr>
          <p:cNvPr id="106" name="Google Shape;106;p2">
            <a:extLst>
              <a:ext uri="{FF2B5EF4-FFF2-40B4-BE49-F238E27FC236}">
                <a16:creationId xmlns:a16="http://schemas.microsoft.com/office/drawing/2014/main" id="{63CE3B6E-85C1-64A3-94B7-D3E1FB5E4F22}"/>
              </a:ext>
            </a:extLst>
          </p:cNvPr>
          <p:cNvSpPr txBox="1"/>
          <p:nvPr/>
        </p:nvSpPr>
        <p:spPr>
          <a:xfrm>
            <a:off x="413912" y="1674703"/>
            <a:ext cx="10821646" cy="2400617"/>
          </a:xfrm>
          <a:prstGeom prst="rect">
            <a:avLst/>
          </a:prstGeom>
          <a:noFill/>
          <a:ln>
            <a:noFill/>
          </a:ln>
        </p:spPr>
        <p:txBody>
          <a:bodyPr spcFirstLastPara="1" wrap="square" lIns="91425" tIns="45700" rIns="91425" bIns="45700" anchor="t" anchorCtr="0">
            <a:spAutoFit/>
          </a:bodyPr>
          <a:lstStyle/>
          <a:p>
            <a:pPr marL="342900" indent="-342900">
              <a:lnSpc>
                <a:spcPct val="150000"/>
              </a:lnSpc>
              <a:buFontTx/>
              <a:buChar char="-"/>
            </a:pPr>
            <a:r>
              <a:rPr lang="en-US" altLang="ko-Kore-KR" sz="2000" b="1" dirty="0">
                <a:solidFill>
                  <a:schemeClr val="tx1"/>
                </a:solidFill>
                <a:latin typeface="Times New Roman" panose="02020603050405020304" pitchFamily="18" charset="0"/>
                <a:ea typeface="Roboto"/>
                <a:cs typeface="Times New Roman" panose="02020603050405020304" pitchFamily="18" charset="0"/>
                <a:sym typeface="Arial"/>
              </a:rPr>
              <a:t>Purpose</a:t>
            </a:r>
            <a:endParaRPr lang="en-US" altLang="ko-Kore-KR" sz="2000" b="1" dirty="0">
              <a:solidFill>
                <a:schemeClr val="tx1"/>
              </a:solidFill>
              <a:latin typeface="Times New Roman" panose="02020603050405020304" pitchFamily="18" charset="0"/>
              <a:ea typeface="Roboto"/>
              <a:cs typeface="Times New Roman" panose="02020603050405020304" pitchFamily="18" charset="0"/>
            </a:endParaRPr>
          </a:p>
          <a:p>
            <a:pPr marR="0" lvl="0" algn="l" rtl="0">
              <a:lnSpc>
                <a:spcPct val="150000"/>
              </a:lnSpc>
              <a:spcBef>
                <a:spcPts val="0"/>
              </a:spcBef>
              <a:spcAft>
                <a:spcPts val="0"/>
              </a:spcAft>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Critically evaluates and refines pseudo-answers. </a:t>
            </a:r>
          </a:p>
          <a:p>
            <a:pPr marL="285750" marR="0" lvl="0" indent="-28575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Filtering Process</a:t>
            </a:r>
          </a:p>
          <a:p>
            <a:pPr marR="0" lvl="0" algn="l" rtl="0">
              <a:lnSpc>
                <a:spcPct val="150000"/>
              </a:lnSpc>
              <a:spcBef>
                <a:spcPts val="0"/>
              </a:spcBef>
              <a:spcAft>
                <a:spcPts val="0"/>
              </a:spcAft>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(1) Identifies and removes irrelevant or redundant content. (2) Ensures retention of only the most informative expansions. </a:t>
            </a:r>
          </a:p>
        </p:txBody>
      </p:sp>
      <p:sp>
        <p:nvSpPr>
          <p:cNvPr id="109" name="Google Shape;109;p2">
            <a:extLst>
              <a:ext uri="{FF2B5EF4-FFF2-40B4-BE49-F238E27FC236}">
                <a16:creationId xmlns:a16="http://schemas.microsoft.com/office/drawing/2014/main" id="{5E5E3F0D-D1C0-FB45-302F-831A09307655}"/>
              </a:ext>
            </a:extLst>
          </p:cNvPr>
          <p:cNvSpPr txBox="1"/>
          <p:nvPr/>
        </p:nvSpPr>
        <p:spPr>
          <a:xfrm>
            <a:off x="476974" y="685750"/>
            <a:ext cx="10695523"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ea typeface="Roboto"/>
                <a:cs typeface="Roboto"/>
                <a:sym typeface="Arial"/>
              </a:rPr>
              <a:t>4.3. Methodology – Reflective Feedback Agent</a:t>
            </a:r>
            <a:endParaRPr lang="en-US" sz="2000" dirty="0">
              <a:solidFill>
                <a:srgbClr val="4B2E5E"/>
              </a:solidFill>
              <a:latin typeface="Roboto"/>
              <a:ea typeface="Roboto"/>
              <a:cs typeface="Roboto"/>
            </a:endParaRPr>
          </a:p>
        </p:txBody>
      </p:sp>
      <p:pic>
        <p:nvPicPr>
          <p:cNvPr id="8" name="그림 7">
            <a:extLst>
              <a:ext uri="{FF2B5EF4-FFF2-40B4-BE49-F238E27FC236}">
                <a16:creationId xmlns:a16="http://schemas.microsoft.com/office/drawing/2014/main" id="{EC669982-06F9-15DE-AE52-92C9C03F780E}"/>
              </a:ext>
            </a:extLst>
          </p:cNvPr>
          <p:cNvPicPr>
            <a:picLocks noChangeAspect="1"/>
          </p:cNvPicPr>
          <p:nvPr/>
        </p:nvPicPr>
        <p:blipFill>
          <a:blip r:embed="rId3"/>
          <a:stretch>
            <a:fillRect/>
          </a:stretch>
        </p:blipFill>
        <p:spPr>
          <a:xfrm>
            <a:off x="3312072" y="3768504"/>
            <a:ext cx="2594458" cy="369350"/>
          </a:xfrm>
          <a:prstGeom prst="rect">
            <a:avLst/>
          </a:prstGeom>
        </p:spPr>
      </p:pic>
      <p:pic>
        <p:nvPicPr>
          <p:cNvPr id="6" name="그림 5">
            <a:extLst>
              <a:ext uri="{FF2B5EF4-FFF2-40B4-BE49-F238E27FC236}">
                <a16:creationId xmlns:a16="http://schemas.microsoft.com/office/drawing/2014/main" id="{7BE88CE1-E946-FFA1-8511-B638B6670ECD}"/>
              </a:ext>
            </a:extLst>
          </p:cNvPr>
          <p:cNvPicPr>
            <a:picLocks noChangeAspect="1"/>
          </p:cNvPicPr>
          <p:nvPr/>
        </p:nvPicPr>
        <p:blipFill>
          <a:blip r:embed="rId4"/>
          <a:stretch>
            <a:fillRect/>
          </a:stretch>
        </p:blipFill>
        <p:spPr>
          <a:xfrm>
            <a:off x="825843" y="4137854"/>
            <a:ext cx="7772400" cy="1889423"/>
          </a:xfrm>
          <a:prstGeom prst="rect">
            <a:avLst/>
          </a:prstGeom>
        </p:spPr>
      </p:pic>
      <p:pic>
        <p:nvPicPr>
          <p:cNvPr id="2" name="Picture 4" descr="A colorful city skyline with text&#10;&#10;AI-generated content may be incorrect.">
            <a:extLst>
              <a:ext uri="{FF2B5EF4-FFF2-40B4-BE49-F238E27FC236}">
                <a16:creationId xmlns:a16="http://schemas.microsoft.com/office/drawing/2014/main" id="{BD0BB5D0-C9E0-941A-C5D1-71F01DE3DEAB}"/>
              </a:ext>
            </a:extLst>
          </p:cNvPr>
          <p:cNvPicPr>
            <a:picLocks noChangeAspect="1"/>
          </p:cNvPicPr>
          <p:nvPr/>
        </p:nvPicPr>
        <p:blipFill>
          <a:blip r:embed="rId5"/>
          <a:stretch>
            <a:fillRect/>
          </a:stretch>
        </p:blipFill>
        <p:spPr>
          <a:xfrm>
            <a:off x="1" y="5939092"/>
            <a:ext cx="1944414" cy="874987"/>
          </a:xfrm>
          <a:prstGeom prst="rect">
            <a:avLst/>
          </a:prstGeom>
        </p:spPr>
      </p:pic>
      <p:sp>
        <p:nvSpPr>
          <p:cNvPr id="3" name="TextBox 2">
            <a:extLst>
              <a:ext uri="{FF2B5EF4-FFF2-40B4-BE49-F238E27FC236}">
                <a16:creationId xmlns:a16="http://schemas.microsoft.com/office/drawing/2014/main" id="{FC01C395-DF6E-F15F-D662-7F74CDB557E1}"/>
              </a:ext>
            </a:extLst>
          </p:cNvPr>
          <p:cNvSpPr txBox="1"/>
          <p:nvPr/>
        </p:nvSpPr>
        <p:spPr>
          <a:xfrm>
            <a:off x="6611007" y="0"/>
            <a:ext cx="5580993" cy="523220"/>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	 SIGKDD 2025 AI Agent for Information Retrieval (Agent4IR)</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72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7ECAADF0-C260-D25C-D38D-E812C2275556}"/>
            </a:ext>
          </a:extLst>
        </p:cNvPr>
        <p:cNvGrpSpPr/>
        <p:nvPr/>
      </p:nvGrpSpPr>
      <p:grpSpPr>
        <a:xfrm>
          <a:off x="0" y="0"/>
          <a:ext cx="0" cy="0"/>
          <a:chOff x="0" y="0"/>
          <a:chExt cx="0" cy="0"/>
        </a:xfrm>
      </p:grpSpPr>
      <p:sp>
        <p:nvSpPr>
          <p:cNvPr id="106" name="Google Shape;106;p2">
            <a:extLst>
              <a:ext uri="{FF2B5EF4-FFF2-40B4-BE49-F238E27FC236}">
                <a16:creationId xmlns:a16="http://schemas.microsoft.com/office/drawing/2014/main" id="{6CEB87D1-9185-BE32-C93A-5E2E1E1CAD5A}"/>
              </a:ext>
            </a:extLst>
          </p:cNvPr>
          <p:cNvSpPr txBox="1"/>
          <p:nvPr/>
        </p:nvSpPr>
        <p:spPr>
          <a:xfrm>
            <a:off x="476975" y="1487456"/>
            <a:ext cx="10821646" cy="24006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Tx/>
              <a:buChar char="-"/>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Evaluated on established benchmarks: BEIR and TREC datasets. </a:t>
            </a:r>
          </a:p>
          <a:p>
            <a:pPr marL="285750" marR="0" lvl="0" indent="-285750" algn="l" rtl="0">
              <a:lnSpc>
                <a:spcPct val="150000"/>
              </a:lnSpc>
              <a:spcBef>
                <a:spcPts val="0"/>
              </a:spcBef>
              <a:spcAft>
                <a:spcPts val="0"/>
              </a:spcAft>
              <a:buFontTx/>
              <a:buChar char="-"/>
            </a:pPr>
            <a:r>
              <a:rPr lang="en-US" sz="2000" b="1" dirty="0">
                <a:solidFill>
                  <a:schemeClr val="tx1"/>
                </a:solidFill>
                <a:latin typeface="Times New Roman" panose="02020603050405020304" pitchFamily="18" charset="0"/>
                <a:ea typeface="Roboto"/>
                <a:cs typeface="Times New Roman" panose="02020603050405020304" pitchFamily="18" charset="0"/>
                <a:sym typeface="Arial"/>
              </a:rPr>
              <a:t>Observed Results</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Consistent and significant performance improvements. </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Effective across </a:t>
            </a:r>
            <a:r>
              <a:rPr lang="en-US" sz="2000" dirty="0">
                <a:solidFill>
                  <a:schemeClr val="tx1"/>
                </a:solidFill>
                <a:latin typeface="Times New Roman" panose="02020603050405020304" pitchFamily="18" charset="0"/>
                <a:ea typeface="Roboto"/>
                <a:cs typeface="Times New Roman" panose="02020603050405020304" pitchFamily="18" charset="0"/>
              </a:rPr>
              <a:t>diverse </a:t>
            </a:r>
            <a:r>
              <a:rPr lang="en-US" sz="2000" dirty="0">
                <a:solidFill>
                  <a:schemeClr val="tx1"/>
                </a:solidFill>
                <a:latin typeface="Times New Roman" panose="02020603050405020304" pitchFamily="18" charset="0"/>
                <a:ea typeface="Roboto"/>
                <a:cs typeface="Times New Roman" panose="02020603050405020304" pitchFamily="18" charset="0"/>
                <a:sym typeface="Arial"/>
              </a:rPr>
              <a:t>retrieval strategies (sparse, dense, and fusion-based). </a:t>
            </a:r>
          </a:p>
          <a:p>
            <a:pPr marL="457200" marR="0" lvl="0" indent="-457200" algn="l" rtl="0">
              <a:lnSpc>
                <a:spcPct val="150000"/>
              </a:lnSpc>
              <a:spcBef>
                <a:spcPts val="0"/>
              </a:spcBef>
              <a:spcAft>
                <a:spcPts val="0"/>
              </a:spcAft>
              <a:buAutoNum type="arabicPeriod"/>
            </a:pPr>
            <a:r>
              <a:rPr lang="en-US" sz="2000" dirty="0">
                <a:solidFill>
                  <a:schemeClr val="tx1"/>
                </a:solidFill>
                <a:latin typeface="Times New Roman" panose="02020603050405020304" pitchFamily="18" charset="0"/>
                <a:ea typeface="Roboto"/>
                <a:cs typeface="Times New Roman" panose="02020603050405020304" pitchFamily="18" charset="0"/>
                <a:sym typeface="Arial"/>
              </a:rPr>
              <a:t>Validates robustness and effectiveness of AMD framework.</a:t>
            </a:r>
            <a:endParaRPr lang="en-US" sz="2000" dirty="0">
              <a:solidFill>
                <a:schemeClr val="tx1"/>
              </a:solidFill>
              <a:latin typeface="Times New Roman" panose="02020603050405020304" pitchFamily="18" charset="0"/>
              <a:ea typeface="Roboto"/>
              <a:cs typeface="Times New Roman" panose="02020603050405020304" pitchFamily="18" charset="0"/>
            </a:endParaRPr>
          </a:p>
        </p:txBody>
      </p:sp>
      <p:sp>
        <p:nvSpPr>
          <p:cNvPr id="109" name="Google Shape;109;p2">
            <a:extLst>
              <a:ext uri="{FF2B5EF4-FFF2-40B4-BE49-F238E27FC236}">
                <a16:creationId xmlns:a16="http://schemas.microsoft.com/office/drawing/2014/main" id="{0CF65CD9-9B68-F71F-5E48-1F121FF407CF}"/>
              </a:ext>
            </a:extLst>
          </p:cNvPr>
          <p:cNvSpPr txBox="1"/>
          <p:nvPr/>
        </p:nvSpPr>
        <p:spPr>
          <a:xfrm>
            <a:off x="476974" y="685750"/>
            <a:ext cx="6270667"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ea typeface="Roboto"/>
                <a:cs typeface="Roboto"/>
              </a:rPr>
              <a:t>5. </a:t>
            </a:r>
            <a:r>
              <a:rPr lang="en-US" sz="3400" b="1" i="1" dirty="0">
                <a:solidFill>
                  <a:srgbClr val="4B2E5E"/>
                </a:solidFill>
                <a:latin typeface="Roboto"/>
                <a:ea typeface="Roboto"/>
                <a:cs typeface="Roboto"/>
                <a:sym typeface="Arial"/>
              </a:rPr>
              <a:t>Experimental Evaluation</a:t>
            </a:r>
            <a:endParaRPr lang="en-US" sz="2000" dirty="0">
              <a:solidFill>
                <a:srgbClr val="4B2E5E"/>
              </a:solidFill>
              <a:latin typeface="Roboto"/>
              <a:ea typeface="Roboto"/>
              <a:cs typeface="Roboto"/>
            </a:endParaRPr>
          </a:p>
        </p:txBody>
      </p:sp>
      <p:pic>
        <p:nvPicPr>
          <p:cNvPr id="8" name="그림 7">
            <a:extLst>
              <a:ext uri="{FF2B5EF4-FFF2-40B4-BE49-F238E27FC236}">
                <a16:creationId xmlns:a16="http://schemas.microsoft.com/office/drawing/2014/main" id="{3C2FA427-9378-41BA-45D3-1A4DDC820D5E}"/>
              </a:ext>
            </a:extLst>
          </p:cNvPr>
          <p:cNvPicPr>
            <a:picLocks noChangeAspect="1"/>
          </p:cNvPicPr>
          <p:nvPr/>
        </p:nvPicPr>
        <p:blipFill>
          <a:blip r:embed="rId3"/>
          <a:stretch>
            <a:fillRect/>
          </a:stretch>
        </p:blipFill>
        <p:spPr>
          <a:xfrm>
            <a:off x="2207522" y="3895413"/>
            <a:ext cx="5798128" cy="2950261"/>
          </a:xfrm>
          <a:prstGeom prst="rect">
            <a:avLst/>
          </a:prstGeom>
        </p:spPr>
      </p:pic>
      <p:pic>
        <p:nvPicPr>
          <p:cNvPr id="9" name="그림 8">
            <a:extLst>
              <a:ext uri="{FF2B5EF4-FFF2-40B4-BE49-F238E27FC236}">
                <a16:creationId xmlns:a16="http://schemas.microsoft.com/office/drawing/2014/main" id="{94EB2E8C-862E-B612-D9E5-FABFC8731297}"/>
              </a:ext>
            </a:extLst>
          </p:cNvPr>
          <p:cNvPicPr>
            <a:picLocks noChangeAspect="1"/>
          </p:cNvPicPr>
          <p:nvPr/>
        </p:nvPicPr>
        <p:blipFill>
          <a:blip r:embed="rId4"/>
          <a:stretch>
            <a:fillRect/>
          </a:stretch>
        </p:blipFill>
        <p:spPr>
          <a:xfrm>
            <a:off x="7809123" y="693249"/>
            <a:ext cx="3905902" cy="2182141"/>
          </a:xfrm>
          <a:prstGeom prst="rect">
            <a:avLst/>
          </a:prstGeom>
        </p:spPr>
      </p:pic>
      <p:cxnSp>
        <p:nvCxnSpPr>
          <p:cNvPr id="11" name="구부러진 연결선[U] 10">
            <a:extLst>
              <a:ext uri="{FF2B5EF4-FFF2-40B4-BE49-F238E27FC236}">
                <a16:creationId xmlns:a16="http://schemas.microsoft.com/office/drawing/2014/main" id="{4DAD2C3D-BE05-26ED-7058-0528450A05E4}"/>
              </a:ext>
            </a:extLst>
          </p:cNvPr>
          <p:cNvCxnSpPr>
            <a:cxnSpLocks/>
            <a:endCxn id="9" idx="1"/>
          </p:cNvCxnSpPr>
          <p:nvPr/>
        </p:nvCxnSpPr>
        <p:spPr>
          <a:xfrm rot="5400000" flipH="1" flipV="1">
            <a:off x="6784043" y="1975002"/>
            <a:ext cx="1215761" cy="834399"/>
          </a:xfrm>
          <a:prstGeom prst="curvedConnector2">
            <a:avLst/>
          </a:prstGeom>
          <a:ln w="50800">
            <a:tailEnd type="triangle"/>
          </a:ln>
        </p:spPr>
        <p:style>
          <a:lnRef idx="1">
            <a:schemeClr val="dk1"/>
          </a:lnRef>
          <a:fillRef idx="0">
            <a:schemeClr val="dk1"/>
          </a:fillRef>
          <a:effectRef idx="0">
            <a:schemeClr val="dk1"/>
          </a:effectRef>
          <a:fontRef idx="minor">
            <a:schemeClr val="tx1"/>
          </a:fontRef>
        </p:style>
      </p:cxnSp>
      <p:pic>
        <p:nvPicPr>
          <p:cNvPr id="6" name="그림 5">
            <a:extLst>
              <a:ext uri="{FF2B5EF4-FFF2-40B4-BE49-F238E27FC236}">
                <a16:creationId xmlns:a16="http://schemas.microsoft.com/office/drawing/2014/main" id="{488B2BC9-8C2D-421F-7212-4D46D84ABA3B}"/>
              </a:ext>
            </a:extLst>
          </p:cNvPr>
          <p:cNvPicPr>
            <a:picLocks noChangeAspect="1"/>
          </p:cNvPicPr>
          <p:nvPr/>
        </p:nvPicPr>
        <p:blipFill>
          <a:blip r:embed="rId5"/>
          <a:stretch>
            <a:fillRect/>
          </a:stretch>
        </p:blipFill>
        <p:spPr>
          <a:xfrm>
            <a:off x="8870604" y="2875390"/>
            <a:ext cx="2296141" cy="758358"/>
          </a:xfrm>
          <a:prstGeom prst="rect">
            <a:avLst/>
          </a:prstGeom>
        </p:spPr>
      </p:pic>
      <p:pic>
        <p:nvPicPr>
          <p:cNvPr id="7" name="그림 6">
            <a:extLst>
              <a:ext uri="{FF2B5EF4-FFF2-40B4-BE49-F238E27FC236}">
                <a16:creationId xmlns:a16="http://schemas.microsoft.com/office/drawing/2014/main" id="{3E0F47CF-C286-E838-CBC3-794A57B89FA8}"/>
              </a:ext>
            </a:extLst>
          </p:cNvPr>
          <p:cNvPicPr>
            <a:picLocks noChangeAspect="1"/>
          </p:cNvPicPr>
          <p:nvPr/>
        </p:nvPicPr>
        <p:blipFill>
          <a:blip r:embed="rId6"/>
          <a:stretch>
            <a:fillRect/>
          </a:stretch>
        </p:blipFill>
        <p:spPr>
          <a:xfrm>
            <a:off x="8808780" y="3557351"/>
            <a:ext cx="3317104" cy="705973"/>
          </a:xfrm>
          <a:prstGeom prst="rect">
            <a:avLst/>
          </a:prstGeom>
        </p:spPr>
      </p:pic>
      <p:pic>
        <p:nvPicPr>
          <p:cNvPr id="10" name="그림 9">
            <a:extLst>
              <a:ext uri="{FF2B5EF4-FFF2-40B4-BE49-F238E27FC236}">
                <a16:creationId xmlns:a16="http://schemas.microsoft.com/office/drawing/2014/main" id="{5AF157B8-3F60-3EA2-8839-0290523AD688}"/>
              </a:ext>
            </a:extLst>
          </p:cNvPr>
          <p:cNvPicPr>
            <a:picLocks noChangeAspect="1"/>
          </p:cNvPicPr>
          <p:nvPr/>
        </p:nvPicPr>
        <p:blipFill>
          <a:blip r:embed="rId7"/>
          <a:stretch>
            <a:fillRect/>
          </a:stretch>
        </p:blipFill>
        <p:spPr>
          <a:xfrm>
            <a:off x="9585583" y="4077957"/>
            <a:ext cx="2335086" cy="830520"/>
          </a:xfrm>
          <a:prstGeom prst="rect">
            <a:avLst/>
          </a:prstGeom>
        </p:spPr>
      </p:pic>
      <p:cxnSp>
        <p:nvCxnSpPr>
          <p:cNvPr id="13" name="구부러진 연결선[U] 12">
            <a:extLst>
              <a:ext uri="{FF2B5EF4-FFF2-40B4-BE49-F238E27FC236}">
                <a16:creationId xmlns:a16="http://schemas.microsoft.com/office/drawing/2014/main" id="{A404478F-D8C0-218D-A67A-4782BD6859A4}"/>
              </a:ext>
            </a:extLst>
          </p:cNvPr>
          <p:cNvCxnSpPr>
            <a:cxnSpLocks/>
            <a:stCxn id="106" idx="1"/>
            <a:endCxn id="8" idx="1"/>
          </p:cNvCxnSpPr>
          <p:nvPr/>
        </p:nvCxnSpPr>
        <p:spPr>
          <a:xfrm rot="10800000" flipH="1" flipV="1">
            <a:off x="476974" y="2687764"/>
            <a:ext cx="1730547" cy="2682779"/>
          </a:xfrm>
          <a:prstGeom prst="curvedConnector3">
            <a:avLst>
              <a:gd name="adj1" fmla="val -18676"/>
            </a:avLst>
          </a:prstGeom>
          <a:ln w="50800">
            <a:tailEnd type="triangle"/>
          </a:ln>
        </p:spPr>
        <p:style>
          <a:lnRef idx="1">
            <a:schemeClr val="dk1"/>
          </a:lnRef>
          <a:fillRef idx="0">
            <a:schemeClr val="dk1"/>
          </a:fillRef>
          <a:effectRef idx="0">
            <a:schemeClr val="dk1"/>
          </a:effectRef>
          <a:fontRef idx="minor">
            <a:schemeClr val="tx1"/>
          </a:fontRef>
        </p:style>
      </p:cxnSp>
      <p:pic>
        <p:nvPicPr>
          <p:cNvPr id="2" name="Picture 4" descr="A colorful city skyline with text&#10;&#10;AI-generated content may be incorrect.">
            <a:extLst>
              <a:ext uri="{FF2B5EF4-FFF2-40B4-BE49-F238E27FC236}">
                <a16:creationId xmlns:a16="http://schemas.microsoft.com/office/drawing/2014/main" id="{067A44BE-F122-3B4A-89E3-B4726C9B346F}"/>
              </a:ext>
            </a:extLst>
          </p:cNvPr>
          <p:cNvPicPr>
            <a:picLocks noChangeAspect="1"/>
          </p:cNvPicPr>
          <p:nvPr/>
        </p:nvPicPr>
        <p:blipFill>
          <a:blip r:embed="rId8"/>
          <a:stretch>
            <a:fillRect/>
          </a:stretch>
        </p:blipFill>
        <p:spPr>
          <a:xfrm>
            <a:off x="1" y="5939092"/>
            <a:ext cx="1944414" cy="874987"/>
          </a:xfrm>
          <a:prstGeom prst="rect">
            <a:avLst/>
          </a:prstGeom>
        </p:spPr>
      </p:pic>
      <p:sp>
        <p:nvSpPr>
          <p:cNvPr id="12" name="TextBox 11">
            <a:extLst>
              <a:ext uri="{FF2B5EF4-FFF2-40B4-BE49-F238E27FC236}">
                <a16:creationId xmlns:a16="http://schemas.microsoft.com/office/drawing/2014/main" id="{8FBE6FC1-7B16-D353-C060-712DFA82971A}"/>
              </a:ext>
            </a:extLst>
          </p:cNvPr>
          <p:cNvSpPr txBox="1"/>
          <p:nvPr/>
        </p:nvSpPr>
        <p:spPr>
          <a:xfrm>
            <a:off x="4157712" y="-9566"/>
            <a:ext cx="8034288" cy="738664"/>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A New Query Expansion Approach for Enhancing Information Retrieval via Agent-Mediated Dialogic Inquiry</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a:p>
            <a:endParaRPr kumimoji="1" lang="ko-Kore-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02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DE5FC379-3137-2498-E4A4-23201C52A879}"/>
            </a:ext>
          </a:extLst>
        </p:cNvPr>
        <p:cNvGrpSpPr/>
        <p:nvPr/>
      </p:nvGrpSpPr>
      <p:grpSpPr>
        <a:xfrm>
          <a:off x="0" y="0"/>
          <a:ext cx="0" cy="0"/>
          <a:chOff x="0" y="0"/>
          <a:chExt cx="0" cy="0"/>
        </a:xfrm>
      </p:grpSpPr>
      <p:sp>
        <p:nvSpPr>
          <p:cNvPr id="106" name="Google Shape;106;p2">
            <a:extLst>
              <a:ext uri="{FF2B5EF4-FFF2-40B4-BE49-F238E27FC236}">
                <a16:creationId xmlns:a16="http://schemas.microsoft.com/office/drawing/2014/main" id="{BEE68C22-A859-8A5F-DBEA-A2875AF69871}"/>
              </a:ext>
            </a:extLst>
          </p:cNvPr>
          <p:cNvSpPr txBox="1"/>
          <p:nvPr/>
        </p:nvSpPr>
        <p:spPr>
          <a:xfrm>
            <a:off x="476975" y="1487456"/>
            <a:ext cx="10821646" cy="147728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FontTx/>
              <a:buChar char="-"/>
            </a:pPr>
            <a:r>
              <a:rPr lang="en-US" sz="2000" dirty="0">
                <a:solidFill>
                  <a:schemeClr val="tx1"/>
                </a:solidFill>
                <a:latin typeface="Times New Roman" panose="02020603050405020304" pitchFamily="18" charset="0"/>
                <a:ea typeface="Roboto"/>
                <a:cs typeface="Times New Roman" panose="02020603050405020304" pitchFamily="18" charset="0"/>
              </a:rPr>
              <a:t>Compared the retrieval performance of the full AMD framework against a variant without the feedback agent.</a:t>
            </a:r>
          </a:p>
          <a:p>
            <a:pPr marR="0" lvl="0" algn="l" rtl="0">
              <a:lnSpc>
                <a:spcPct val="150000"/>
              </a:lnSpc>
              <a:spcBef>
                <a:spcPts val="0"/>
              </a:spcBef>
              <a:spcAft>
                <a:spcPts val="0"/>
              </a:spcAft>
            </a:pPr>
            <a:endParaRPr lang="en-US" sz="2000" dirty="0">
              <a:solidFill>
                <a:schemeClr val="tx1"/>
              </a:solidFill>
              <a:latin typeface="Times New Roman" panose="02020603050405020304" pitchFamily="18" charset="0"/>
              <a:ea typeface="Roboto"/>
              <a:cs typeface="Times New Roman" panose="02020603050405020304" pitchFamily="18" charset="0"/>
              <a:sym typeface="Arial"/>
            </a:endParaRPr>
          </a:p>
        </p:txBody>
      </p:sp>
      <p:sp>
        <p:nvSpPr>
          <p:cNvPr id="109" name="Google Shape;109;p2">
            <a:extLst>
              <a:ext uri="{FF2B5EF4-FFF2-40B4-BE49-F238E27FC236}">
                <a16:creationId xmlns:a16="http://schemas.microsoft.com/office/drawing/2014/main" id="{FA99A424-19AC-EE59-2A7F-F7A093D674DE}"/>
              </a:ext>
            </a:extLst>
          </p:cNvPr>
          <p:cNvSpPr txBox="1"/>
          <p:nvPr/>
        </p:nvSpPr>
        <p:spPr>
          <a:xfrm>
            <a:off x="476974" y="685750"/>
            <a:ext cx="6270667"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dirty="0">
                <a:solidFill>
                  <a:srgbClr val="4B2E5E"/>
                </a:solidFill>
                <a:latin typeface="Roboto"/>
                <a:ea typeface="Roboto"/>
                <a:cs typeface="Roboto"/>
              </a:rPr>
              <a:t>6. Experiment - Ablation Study</a:t>
            </a:r>
            <a:endParaRPr lang="en-US" sz="2000" dirty="0">
              <a:solidFill>
                <a:srgbClr val="4B2E5E"/>
              </a:solidFill>
              <a:latin typeface="Roboto"/>
              <a:ea typeface="Roboto"/>
              <a:cs typeface="Roboto"/>
            </a:endParaRPr>
          </a:p>
        </p:txBody>
      </p:sp>
      <p:pic>
        <p:nvPicPr>
          <p:cNvPr id="2" name="그림 1">
            <a:extLst>
              <a:ext uri="{FF2B5EF4-FFF2-40B4-BE49-F238E27FC236}">
                <a16:creationId xmlns:a16="http://schemas.microsoft.com/office/drawing/2014/main" id="{62A29936-9A1B-4EA8-D19C-0118D466AFF3}"/>
              </a:ext>
            </a:extLst>
          </p:cNvPr>
          <p:cNvPicPr>
            <a:picLocks noChangeAspect="1"/>
          </p:cNvPicPr>
          <p:nvPr/>
        </p:nvPicPr>
        <p:blipFill>
          <a:blip r:embed="rId3"/>
          <a:stretch>
            <a:fillRect/>
          </a:stretch>
        </p:blipFill>
        <p:spPr>
          <a:xfrm>
            <a:off x="2701061" y="2493914"/>
            <a:ext cx="5381394" cy="2992457"/>
          </a:xfrm>
          <a:prstGeom prst="rect">
            <a:avLst/>
          </a:prstGeom>
        </p:spPr>
      </p:pic>
      <p:pic>
        <p:nvPicPr>
          <p:cNvPr id="4" name="Picture 4" descr="A colorful city skyline with text&#10;&#10;AI-generated content may be incorrect.">
            <a:extLst>
              <a:ext uri="{FF2B5EF4-FFF2-40B4-BE49-F238E27FC236}">
                <a16:creationId xmlns:a16="http://schemas.microsoft.com/office/drawing/2014/main" id="{776A7B71-B561-1380-5512-4164BDDE7538}"/>
              </a:ext>
            </a:extLst>
          </p:cNvPr>
          <p:cNvPicPr>
            <a:picLocks noChangeAspect="1"/>
          </p:cNvPicPr>
          <p:nvPr/>
        </p:nvPicPr>
        <p:blipFill>
          <a:blip r:embed="rId4"/>
          <a:stretch>
            <a:fillRect/>
          </a:stretch>
        </p:blipFill>
        <p:spPr>
          <a:xfrm>
            <a:off x="1" y="5939092"/>
            <a:ext cx="1944414" cy="874987"/>
          </a:xfrm>
          <a:prstGeom prst="rect">
            <a:avLst/>
          </a:prstGeom>
        </p:spPr>
      </p:pic>
      <p:sp>
        <p:nvSpPr>
          <p:cNvPr id="3" name="TextBox 2">
            <a:extLst>
              <a:ext uri="{FF2B5EF4-FFF2-40B4-BE49-F238E27FC236}">
                <a16:creationId xmlns:a16="http://schemas.microsoft.com/office/drawing/2014/main" id="{FFB49DC3-BAD8-BAB8-F912-BD9038B85108}"/>
              </a:ext>
            </a:extLst>
          </p:cNvPr>
          <p:cNvSpPr txBox="1"/>
          <p:nvPr/>
        </p:nvSpPr>
        <p:spPr>
          <a:xfrm>
            <a:off x="6611007" y="0"/>
            <a:ext cx="5580993" cy="523220"/>
          </a:xfrm>
          <a:prstGeom prst="rect">
            <a:avLst/>
          </a:prstGeom>
          <a:noFill/>
        </p:spPr>
        <p:txBody>
          <a:bodyPr wrap="square" rtlCol="0">
            <a:spAutoFit/>
          </a:bodyPr>
          <a:lstStyle/>
          <a:p>
            <a:r>
              <a:rPr kumimoji="1" lang="en" altLang="ko-Kore-KR" i="1" dirty="0">
                <a:latin typeface="Times New Roman" panose="02020603050405020304" pitchFamily="18" charset="0"/>
                <a:cs typeface="Times New Roman" panose="02020603050405020304" pitchFamily="18" charset="0"/>
              </a:rPr>
              <a:t>	 SIGKDD 2025 AI Agent for Information Retrieval (Agent4IR)</a:t>
            </a:r>
          </a:p>
          <a:p>
            <a:pPr algn="r"/>
            <a:r>
              <a:rPr kumimoji="1" lang="en" altLang="ko-Kore-KR" i="1" dirty="0">
                <a:latin typeface="Times New Roman" panose="02020603050405020304" pitchFamily="18" charset="0"/>
                <a:cs typeface="Times New Roman" panose="02020603050405020304" pitchFamily="18" charset="0"/>
              </a:rPr>
              <a:t>W. Seo, H. An, S. Lee</a:t>
            </a:r>
            <a:endParaRPr kumimoji="1" lang="ko-Kore-KR"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675035"/>
      </p:ext>
    </p:extLst>
  </p:cSld>
  <p:clrMapOvr>
    <a:masterClrMapping/>
  </p:clrMapOvr>
</p:sld>
</file>

<file path=ppt/theme/theme1.xml><?xml version="1.0" encoding="utf-8"?>
<a:theme xmlns:a="http://schemas.openxmlformats.org/drawingml/2006/main" name="Office Theme">
  <a:themeElements>
    <a:clrScheme name="Theme 21">
      <a:dk1>
        <a:srgbClr val="262626"/>
      </a:dk1>
      <a:lt1>
        <a:srgbClr val="FFFFFF"/>
      </a:lt1>
      <a:dk2>
        <a:srgbClr val="262626"/>
      </a:dk2>
      <a:lt2>
        <a:srgbClr val="FFFFFF"/>
      </a:lt2>
      <a:accent1>
        <a:srgbClr val="FD536D"/>
      </a:accent1>
      <a:accent2>
        <a:srgbClr val="FF8957"/>
      </a:accent2>
      <a:accent3>
        <a:srgbClr val="EED054"/>
      </a:accent3>
      <a:accent4>
        <a:srgbClr val="CAD849"/>
      </a:accent4>
      <a:accent5>
        <a:srgbClr val="00C182"/>
      </a:accent5>
      <a:accent6>
        <a:srgbClr val="429EB0"/>
      </a:accent6>
      <a:hlink>
        <a:srgbClr val="FFFFFF"/>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508723-e639-4b93-8253-142cfbeeab1a">
      <Terms xmlns="http://schemas.microsoft.com/office/infopath/2007/PartnerControls"/>
    </lcf76f155ced4ddcb4097134ff3c332f>
    <TaxCatchAll xmlns="70497fb1-53e5-4b98-b708-2626a1213597" xsi:nil="true"/>
    <Test xmlns="8d508723-e639-4b93-8253-142cfbeeab1a">Test</Test>
    <Contents xmlns="8d508723-e639-4b93-8253-142cfbeeab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060C55-0E31-4D76-9A97-0D069B9EDF57}">
  <ds:schemaRefs>
    <ds:schemaRef ds:uri="http://schemas.microsoft.com/office/2006/metadata/properties"/>
    <ds:schemaRef ds:uri="http://schemas.microsoft.com/office/infopath/2007/PartnerControls"/>
    <ds:schemaRef ds:uri="8d508723-e639-4b93-8253-142cfbeeab1a"/>
    <ds:schemaRef ds:uri="70497fb1-53e5-4b98-b708-2626a1213597"/>
  </ds:schemaRefs>
</ds:datastoreItem>
</file>

<file path=customXml/itemProps2.xml><?xml version="1.0" encoding="utf-8"?>
<ds:datastoreItem xmlns:ds="http://schemas.openxmlformats.org/officeDocument/2006/customXml" ds:itemID="{006651D5-AA96-4972-B597-EF032CCF2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08723-e639-4b93-8253-142cfbeeab1a"/>
    <ds:schemaRef ds:uri="70497fb1-53e5-4b98-b708-2626a12135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1CD581-7C51-4DDE-B698-F448B845D2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2025</TotalTime>
  <Words>1225</Words>
  <Application>Microsoft Macintosh PowerPoint</Application>
  <PresentationFormat>와이드스크린</PresentationFormat>
  <Paragraphs>88</Paragraphs>
  <Slides>10</Slides>
  <Notes>10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10</vt:i4>
      </vt:variant>
    </vt:vector>
  </HeadingPairs>
  <TitlesOfParts>
    <vt:vector size="15" baseType="lpstr">
      <vt:lpstr>Aptos</vt:lpstr>
      <vt:lpstr>Roboto</vt:lpstr>
      <vt:lpstr>Arial</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서 원덕</cp:lastModifiedBy>
  <cp:revision>177</cp:revision>
  <cp:lastPrinted>2025-10-15T07:31:12Z</cp:lastPrinted>
  <dcterms:created xsi:type="dcterms:W3CDTF">2019-05-03T11:14:46Z</dcterms:created>
  <dcterms:modified xsi:type="dcterms:W3CDTF">2026-03-03T03:23:56Z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0x01010009A03AA40E4C584795B170AC43B403D5</vt:lpwstr>
  </property>
  <property fmtid="{D5CDD505-2E9C-101B-9397-08002B2CF9AE}" pid="3" name="MediaServiceImageTags">
    <vt:lpwstr/>
  </property>
</Properties>
</file>