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FEAD"/>
    <a:srgbClr val="DFF4FF"/>
    <a:srgbClr val="FFEAE9"/>
    <a:srgbClr val="E4E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34"/>
    <p:restoredTop sz="66991"/>
  </p:normalViewPr>
  <p:slideViewPr>
    <p:cSldViewPr snapToGrid="0">
      <p:cViewPr varScale="1">
        <p:scale>
          <a:sx n="75" d="100"/>
          <a:sy n="75" d="100"/>
        </p:scale>
        <p:origin x="27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77E91-CBA5-8041-A2D0-DB212223E693}" type="datetimeFigureOut">
              <a:rPr kumimoji="1" lang="ko-KR" altLang="en-US" smtClean="0"/>
              <a:t>2026. 3. 3.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51AEF-9F1F-AE4F-86C3-64B175992B2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84593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51AEF-9F1F-AE4F-86C3-64B175992B23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05003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51AEF-9F1F-AE4F-86C3-64B175992B23}" type="slidenum">
              <a:rPr kumimoji="1" lang="ko-KR" altLang="en-US" smtClean="0"/>
              <a:t>10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19267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51AEF-9F1F-AE4F-86C3-64B175992B23}" type="slidenum">
              <a:rPr kumimoji="1" lang="ko-KR" altLang="en-US" smtClean="0"/>
              <a:t>11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96530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51AEF-9F1F-AE4F-86C3-64B175992B23}" type="slidenum">
              <a:rPr kumimoji="1" lang="ko-KR" altLang="en-US" smtClean="0"/>
              <a:t>12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84579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51AEF-9F1F-AE4F-86C3-64B175992B23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51963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51AEF-9F1F-AE4F-86C3-64B175992B23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56249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51AEF-9F1F-AE4F-86C3-64B175992B23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0667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51AEF-9F1F-AE4F-86C3-64B175992B23}" type="slidenum">
              <a:rPr kumimoji="1" lang="ko-KR" altLang="en-US" smtClean="0"/>
              <a:t>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8732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51AEF-9F1F-AE4F-86C3-64B175992B23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91989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51AEF-9F1F-AE4F-86C3-64B175992B23}" type="slidenum">
              <a:rPr kumimoji="1" lang="ko-KR" altLang="en-US" smtClean="0"/>
              <a:t>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8985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51AEF-9F1F-AE4F-86C3-64B175992B23}" type="slidenum">
              <a:rPr kumimoji="1" lang="ko-KR" altLang="en-US" smtClean="0"/>
              <a:t>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908434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51AEF-9F1F-AE4F-86C3-64B175992B23}" type="slidenum">
              <a:rPr kumimoji="1" lang="ko-KR" altLang="en-US" smtClean="0"/>
              <a:t>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67641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41D202-12CC-330F-80DF-A17E8E4A3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02367AD-79DA-B03D-0DD7-40007FBB2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B91E04-2D15-1DA3-A861-49352AB9D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000B-F774-9C45-9697-C0A13F63DDB3}" type="datetimeFigureOut">
              <a:rPr kumimoji="1" lang="ko-KR" altLang="en-US" smtClean="0"/>
              <a:t>2026. 3. 3.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618C86-2D65-934E-8511-74774A8C4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34AC38D-54C9-72F6-82E8-A222F6957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DD0E-FFFA-5847-AB2B-015456C2CAA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91239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13F0A3-27F3-9368-7DD9-0016AE7FD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7050FBC-4D74-3F65-12AE-93E19892A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84A500A-2D47-61AE-865A-27416F69F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000B-F774-9C45-9697-C0A13F63DDB3}" type="datetimeFigureOut">
              <a:rPr kumimoji="1" lang="ko-KR" altLang="en-US" smtClean="0"/>
              <a:t>2026. 3. 3.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E5BC0B0-B20A-5E41-B60D-3C227CF51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8A3579-9C62-0F71-DF7D-F563FB2BC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DD0E-FFFA-5847-AB2B-015456C2CAA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4011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A4AE303-7986-DD3A-B40D-9AC87E749D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A5D5E5F-7A88-B36A-1FA0-CCA851D83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50A5498-C39F-BC69-FB2F-65F4C77E1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000B-F774-9C45-9697-C0A13F63DDB3}" type="datetimeFigureOut">
              <a:rPr kumimoji="1" lang="ko-KR" altLang="en-US" smtClean="0"/>
              <a:t>2026. 3. 3.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3A4CF7-7F28-6963-A2F7-DD63BBE8E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C6BF708-A759-B060-763F-7B688BE3E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DD0E-FFFA-5847-AB2B-015456C2CAA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167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CB1421-0F0B-73B9-0F3C-F27B3116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AE53A16-947F-68D6-4F02-04A5E3403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324588-8343-C1DC-EDDE-33CF5E27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000B-F774-9C45-9697-C0A13F63DDB3}" type="datetimeFigureOut">
              <a:rPr kumimoji="1" lang="ko-KR" altLang="en-US" smtClean="0"/>
              <a:t>2026. 3. 3.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27610A-7315-4623-B6CC-6543459B2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7707DD2-602F-6C79-6AD2-410A98D88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DD0E-FFFA-5847-AB2B-015456C2CAA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8794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B1DA26-9AD6-4C47-1B33-2E8E556B8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7664F3F-0DE6-4131-FABF-CB92EAD3C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4770A0-F56E-BDA4-B6BF-9C3564694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000B-F774-9C45-9697-C0A13F63DDB3}" type="datetimeFigureOut">
              <a:rPr kumimoji="1" lang="ko-KR" altLang="en-US" smtClean="0"/>
              <a:t>2026. 3. 3.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762CEB-BCDA-0140-E3FD-A8083B466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F8E95A1-4ED8-E501-A3A8-9C079E1D8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DD0E-FFFA-5847-AB2B-015456C2CAA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52894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0B5621-9A58-E06F-B259-21C2E35C2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E5CB31-0FDF-0EB1-5186-8A1871395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BF5AA3F-6197-F19D-965F-984674058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1964007-46C6-FAE1-2CFD-92026EFC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000B-F774-9C45-9697-C0A13F63DDB3}" type="datetimeFigureOut">
              <a:rPr kumimoji="1" lang="ko-KR" altLang="en-US" smtClean="0"/>
              <a:t>2026. 3. 3.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71EFA4-B8B0-026C-4E65-0B97DFAB7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06539AC-4EDD-E19C-42FB-CF158B9E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DD0E-FFFA-5847-AB2B-015456C2CAA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7219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281AE7-FC06-8F04-42B1-D161F622C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7F99858-4074-61B6-7995-D994ABC4E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7B282EC-4150-0AC2-7770-C5DA4B8FA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FE0703F-989E-934E-16E5-494F93B6F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E3F220B-D5A0-47D3-2068-F5D84D9AA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7C5D078-5533-04D1-9A3E-4725F93B7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000B-F774-9C45-9697-C0A13F63DDB3}" type="datetimeFigureOut">
              <a:rPr kumimoji="1" lang="ko-KR" altLang="en-US" smtClean="0"/>
              <a:t>2026. 3. 3.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8F241F5-C74D-7D67-22EC-65DB660D4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E81325A-9B61-92C6-A6D2-2BBC1681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DD0E-FFFA-5847-AB2B-015456C2CAA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7272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4EE461-2223-9F08-5A7D-DE12E618B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2D158B7-CDE4-43A7-3CBB-CE79EF1A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000B-F774-9C45-9697-C0A13F63DDB3}" type="datetimeFigureOut">
              <a:rPr kumimoji="1" lang="ko-KR" altLang="en-US" smtClean="0"/>
              <a:t>2026. 3. 3.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0538C50-CAD0-40D0-F983-D6568CE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90DDAE9-EB4B-AE99-B906-22E4C6FC7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DD0E-FFFA-5847-AB2B-015456C2CAA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3695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A637F20-7716-FB64-8A64-FB67AB507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000B-F774-9C45-9697-C0A13F63DDB3}" type="datetimeFigureOut">
              <a:rPr kumimoji="1" lang="ko-KR" altLang="en-US" smtClean="0"/>
              <a:t>2026. 3. 3.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F59BFB2-CAE4-882E-76AB-CAF0DB8EF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EA07D5E-93E1-EEE5-A8EE-56E586EF0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DD0E-FFFA-5847-AB2B-015456C2CAA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3097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E98DA3-4E27-A534-5458-A9F50F881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8B97115-35A9-7D8E-AA26-6C0A0E99B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1D13D3F-23CA-D89A-2E84-A398F377A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695A3AC-C84B-98C8-D65A-72EC28DED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000B-F774-9C45-9697-C0A13F63DDB3}" type="datetimeFigureOut">
              <a:rPr kumimoji="1" lang="ko-KR" altLang="en-US" smtClean="0"/>
              <a:t>2026. 3. 3.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1C5B5FA-72FE-A567-CBAE-E5AA39A14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A4FDBFA-405C-A2D9-EEF4-9589136CB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DD0E-FFFA-5847-AB2B-015456C2CAA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6201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826352-47A6-D854-9F9C-1007C000D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25634CC-C1D0-FE13-1DBB-82A74CBFAB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93E26F2-ECFF-2BBA-201E-6ED435007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D6FEDCB-6E44-F1C2-62BE-E7A267415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000B-F774-9C45-9697-C0A13F63DDB3}" type="datetimeFigureOut">
              <a:rPr kumimoji="1" lang="ko-KR" altLang="en-US" smtClean="0"/>
              <a:t>2026. 3. 3.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A1AF1A4-38BA-24A6-6E2E-B0C9D9BC4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C891752-CE6C-A4F7-DE15-9D35D120B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DD0E-FFFA-5847-AB2B-015456C2CAA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6439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7496757-C7E6-CFFB-17B9-E309A82C0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7B9C4E9-615D-DA7F-91D5-9DD2BEC5A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E2FCD2-32D7-2030-6D0D-42316C6C0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4000B-F774-9C45-9697-C0A13F63DDB3}" type="datetimeFigureOut">
              <a:rPr kumimoji="1" lang="ko-KR" altLang="en-US" smtClean="0"/>
              <a:t>2026. 3. 3.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B01199-4A88-9174-9305-4733245571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1672048-62BF-81B9-C261-827121510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3DD0E-FFFA-5847-AB2B-015456C2CAA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5573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E0332F14-71EB-E3A7-7439-D771152AE7FF}"/>
              </a:ext>
            </a:extLst>
          </p:cNvPr>
          <p:cNvSpPr/>
          <p:nvPr/>
        </p:nvSpPr>
        <p:spPr>
          <a:xfrm>
            <a:off x="0" y="1532236"/>
            <a:ext cx="12192000" cy="297797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D888C6-6919-8E5F-8B36-C1C4B8ECEAA4}"/>
              </a:ext>
            </a:extLst>
          </p:cNvPr>
          <p:cNvSpPr txBox="1"/>
          <p:nvPr/>
        </p:nvSpPr>
        <p:spPr>
          <a:xfrm>
            <a:off x="1578864" y="1959396"/>
            <a:ext cx="90342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solidFill>
                  <a:schemeClr val="bg1"/>
                </a:solidFill>
              </a:rPr>
              <a:t>Retrieval-Augmented Contrastive Reasoning for Automatic Prompt Optimization</a:t>
            </a:r>
            <a:endParaRPr kumimoji="1" lang="ko-KR" altLang="en-US" sz="4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ED48FC-AB41-18C0-07F7-425E8FAA874B}"/>
              </a:ext>
            </a:extLst>
          </p:cNvPr>
          <p:cNvSpPr txBox="1"/>
          <p:nvPr/>
        </p:nvSpPr>
        <p:spPr>
          <a:xfrm>
            <a:off x="7350995" y="0"/>
            <a:ext cx="484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>
                <a:solidFill>
                  <a:schemeClr val="bg2">
                    <a:lumMod val="50000"/>
                  </a:schemeClr>
                </a:solidFill>
              </a:rPr>
              <a:t>Joint Conference on Digital Libraries 2025</a:t>
            </a:r>
            <a:endParaRPr kumimoji="1" lang="ko-KR" alt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BF4D69-0A05-3294-58B3-E2D32D073FB9}"/>
                  </a:ext>
                </a:extLst>
              </p:cNvPr>
              <p:cNvSpPr txBox="1"/>
              <p:nvPr/>
            </p:nvSpPr>
            <p:spPr>
              <a:xfrm>
                <a:off x="2542590" y="5989813"/>
                <a:ext cx="7106817" cy="344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ko-KR" sz="1600" dirty="0"/>
                  <a:t>Authors: Juhyeon Lee*, </a:t>
                </a:r>
                <a:r>
                  <a:rPr kumimoji="1" lang="en-US" altLang="ko-KR" sz="1600" dirty="0" err="1"/>
                  <a:t>Wonduk</a:t>
                </a:r>
                <a:r>
                  <a:rPr kumimoji="1" lang="en-US" altLang="ko-KR" sz="1600" dirty="0"/>
                  <a:t> Seo*, Hyunjin An, Seunghyun Lee, Yi Bu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ko-KR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ko-K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kumimoji="1" lang="en-US" altLang="ko-K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</m:oMath>
                </a14:m>
                <a:endParaRPr kumimoji="1" lang="ko-KR" altLang="en-US" sz="1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BF4D69-0A05-3294-58B3-E2D32D073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590" y="5989813"/>
                <a:ext cx="7106817" cy="344966"/>
              </a:xfrm>
              <a:prstGeom prst="rect">
                <a:avLst/>
              </a:prstGeom>
              <a:blipFill>
                <a:blip r:embed="rId3"/>
                <a:stretch>
                  <a:fillRect l="-536" t="-3571" b="-2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EE149F-BA78-8C6C-FB02-A00B70FE758A}"/>
                  </a:ext>
                </a:extLst>
              </p:cNvPr>
              <p:cNvSpPr txBox="1"/>
              <p:nvPr/>
            </p:nvSpPr>
            <p:spPr>
              <a:xfrm>
                <a:off x="4867265" y="6334779"/>
                <a:ext cx="24574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ko-KR" sz="1200" dirty="0"/>
                  <a:t>* denotes equal contribution 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ko-K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†</m:t>
                    </m:r>
                  </m:oMath>
                </a14:m>
                <a:r>
                  <a:rPr kumimoji="1" lang="en-US" altLang="ko-KR" sz="1200" dirty="0"/>
                  <a:t> denotes corresponding author</a:t>
                </a:r>
                <a:endParaRPr kumimoji="1" lang="ko-KR" altLang="en-US" sz="1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EE149F-BA78-8C6C-FB02-A00B70FE7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265" y="6334779"/>
                <a:ext cx="2457468" cy="461665"/>
              </a:xfrm>
              <a:prstGeom prst="rect">
                <a:avLst/>
              </a:prstGeom>
              <a:blipFill>
                <a:blip r:embed="rId4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그림 9">
            <a:extLst>
              <a:ext uri="{FF2B5EF4-FFF2-40B4-BE49-F238E27FC236}">
                <a16:creationId xmlns:a16="http://schemas.microsoft.com/office/drawing/2014/main" id="{86370112-3132-3E28-AC4F-FCE60A4BB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890"/>
            <a:ext cx="916214" cy="9162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570A57-2CC0-1F22-E14D-3ECEAD1464F2}"/>
              </a:ext>
            </a:extLst>
          </p:cNvPr>
          <p:cNvSpPr txBox="1"/>
          <p:nvPr/>
        </p:nvSpPr>
        <p:spPr>
          <a:xfrm>
            <a:off x="887442" y="572131"/>
            <a:ext cx="2149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QR code for paper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8227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152AB-5B28-625B-4FCF-A6857B43E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9232653-22BF-5DFF-4A9F-4A49177557DB}"/>
              </a:ext>
            </a:extLst>
          </p:cNvPr>
          <p:cNvSpPr txBox="1"/>
          <p:nvPr/>
        </p:nvSpPr>
        <p:spPr>
          <a:xfrm>
            <a:off x="264816" y="184666"/>
            <a:ext cx="1789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400" b="1" dirty="0">
                <a:solidFill>
                  <a:srgbClr val="002060"/>
                </a:solidFill>
              </a:rPr>
              <a:t>Conclusion</a:t>
            </a:r>
            <a:endParaRPr kumimoji="1" lang="ko-KR" altLang="en-US" sz="2400" b="1" dirty="0">
              <a:solidFill>
                <a:srgbClr val="002060"/>
              </a:solidFill>
            </a:endParaRPr>
          </a:p>
        </p:txBody>
      </p:sp>
      <p:cxnSp>
        <p:nvCxnSpPr>
          <p:cNvPr id="12" name="직선 연결선[R] 11">
            <a:extLst>
              <a:ext uri="{FF2B5EF4-FFF2-40B4-BE49-F238E27FC236}">
                <a16:creationId xmlns:a16="http://schemas.microsoft.com/office/drawing/2014/main" id="{4881D162-55E7-8047-C837-760C2303F7E6}"/>
              </a:ext>
            </a:extLst>
          </p:cNvPr>
          <p:cNvCxnSpPr>
            <a:cxnSpLocks/>
          </p:cNvCxnSpPr>
          <p:nvPr/>
        </p:nvCxnSpPr>
        <p:spPr>
          <a:xfrm>
            <a:off x="290216" y="643438"/>
            <a:ext cx="8920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[R] 15">
            <a:extLst>
              <a:ext uri="{FF2B5EF4-FFF2-40B4-BE49-F238E27FC236}">
                <a16:creationId xmlns:a16="http://schemas.microsoft.com/office/drawing/2014/main" id="{841938C6-3731-F9BD-417C-B98005CE86BE}"/>
              </a:ext>
            </a:extLst>
          </p:cNvPr>
          <p:cNvCxnSpPr>
            <a:cxnSpLocks/>
          </p:cNvCxnSpPr>
          <p:nvPr/>
        </p:nvCxnSpPr>
        <p:spPr>
          <a:xfrm>
            <a:off x="954704" y="643438"/>
            <a:ext cx="1694710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[R] 17">
            <a:extLst>
              <a:ext uri="{FF2B5EF4-FFF2-40B4-BE49-F238E27FC236}">
                <a16:creationId xmlns:a16="http://schemas.microsoft.com/office/drawing/2014/main" id="{1AA4A54A-6E2B-ACB3-35A0-378D93175D9C}"/>
              </a:ext>
            </a:extLst>
          </p:cNvPr>
          <p:cNvCxnSpPr>
            <a:cxnSpLocks/>
          </p:cNvCxnSpPr>
          <p:nvPr/>
        </p:nvCxnSpPr>
        <p:spPr>
          <a:xfrm>
            <a:off x="264816" y="646331"/>
            <a:ext cx="8920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3D39199-E77F-4F67-74AB-5772997F3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B4752E-2FF3-3ACF-115C-1CFDD74CB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83D884-4831-10E1-3210-BFBB61E5B867}"/>
              </a:ext>
            </a:extLst>
          </p:cNvPr>
          <p:cNvSpPr txBox="1"/>
          <p:nvPr/>
        </p:nvSpPr>
        <p:spPr>
          <a:xfrm>
            <a:off x="290216" y="1012558"/>
            <a:ext cx="10867935" cy="4611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CRPO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is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an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automatic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prompt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optimization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method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that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first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ko-KR" altLang="ko-KR" b="1" dirty="0" err="1">
                <a:solidFill>
                  <a:srgbClr val="000000"/>
                </a:solidFill>
                <a:latin typeface="Arial" panose="020B0604020202020204" pitchFamily="34" charset="0"/>
              </a:rPr>
              <a:t>retrieves</a:t>
            </a:r>
            <a:r>
              <a:rPr lang="ko-KR" altLang="ko-KR" b="1" dirty="0">
                <a:solidFill>
                  <a:srgbClr val="000000"/>
                </a:solidFill>
                <a:latin typeface="Arial" panose="020B0604020202020204" pitchFamily="34" charset="0"/>
              </a:rPr>
              <a:t> (RAG)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prompt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–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response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exemplars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from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HelpSteer2 and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then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uses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ko-KR" altLang="ko-KR" b="1" dirty="0" err="1">
                <a:solidFill>
                  <a:srgbClr val="000000"/>
                </a:solidFill>
                <a:latin typeface="Arial" panose="020B0604020202020204" pitchFamily="34" charset="0"/>
              </a:rPr>
              <a:t>contrastive</a:t>
            </a:r>
            <a:r>
              <a:rPr lang="ko-KR" altLang="ko-KR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b="1" dirty="0" err="1">
                <a:solidFill>
                  <a:srgbClr val="000000"/>
                </a:solidFill>
                <a:latin typeface="Arial" panose="020B0604020202020204" pitchFamily="34" charset="0"/>
              </a:rPr>
              <a:t>reasoning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over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good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vs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bad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cases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to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generate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better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prompt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It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introduces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two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variants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  <a:r>
              <a:rPr lang="ko-KR" altLang="ko-KR" b="1" dirty="0" err="1">
                <a:solidFill>
                  <a:srgbClr val="000000"/>
                </a:solidFill>
                <a:latin typeface="Arial" panose="020B0604020202020204" pitchFamily="34" charset="0"/>
              </a:rPr>
              <a:t>Tiered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 (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comparing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high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medium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low-quality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examples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) and </a:t>
            </a:r>
            <a:r>
              <a:rPr lang="ko-KR" altLang="ko-KR" b="1" dirty="0" err="1">
                <a:solidFill>
                  <a:srgbClr val="000000"/>
                </a:solidFill>
                <a:latin typeface="Arial" panose="020B0604020202020204" pitchFamily="34" charset="0"/>
              </a:rPr>
              <a:t>Multi-metric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 (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integrating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best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exemplars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per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evaluation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dimension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and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shows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overall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improvements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in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ko-KR" altLang="ko-KR" b="1" dirty="0" err="1">
                <a:solidFill>
                  <a:srgbClr val="000000"/>
                </a:solidFill>
                <a:latin typeface="Arial" panose="020B0604020202020204" pitchFamily="34" charset="0"/>
              </a:rPr>
              <a:t>average</a:t>
            </a:r>
            <a:r>
              <a:rPr lang="ko-KR" altLang="ko-KR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b="1" dirty="0" err="1">
                <a:solidFill>
                  <a:srgbClr val="000000"/>
                </a:solidFill>
                <a:latin typeface="Arial" panose="020B0604020202020204" pitchFamily="34" charset="0"/>
              </a:rPr>
              <a:t>quality</a:t>
            </a:r>
            <a:r>
              <a:rPr lang="ko-KR" altLang="ko-KR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b="1" dirty="0" err="1">
                <a:solidFill>
                  <a:srgbClr val="000000"/>
                </a:solidFill>
                <a:latin typeface="Arial" panose="020B0604020202020204" pitchFamily="34" charset="0"/>
              </a:rPr>
              <a:t>scores</a:t>
            </a:r>
            <a:r>
              <a:rPr lang="en-US" altLang="ko-KR" b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ko-KR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b="1" dirty="0">
                <a:solidFill>
                  <a:srgbClr val="000000"/>
                </a:solidFill>
                <a:latin typeface="Arial" panose="020B0604020202020204" pitchFamily="34" charset="0"/>
              </a:rPr>
              <a:t>Implications</a:t>
            </a:r>
          </a:p>
          <a:p>
            <a:pPr marL="285750" lvl="0" indent="-28575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</a:rPr>
              <a:t>Isolation hurts: optimizing a single prompt misses good vs. bad learning signals.</a:t>
            </a:r>
          </a:p>
          <a:p>
            <a:pPr marL="285750" lvl="0" indent="-28575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</a:rPr>
              <a:t>Retrieval isn’t sufficient: without contrast, RAG yields shallow or redundant edits.</a:t>
            </a:r>
          </a:p>
          <a:p>
            <a:pPr marL="285750" lvl="0" indent="-28575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</a:rPr>
              <a:t>Need interpretability: black-box settings require controllable, explainable improvements.</a:t>
            </a: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ko-KR" altLang="ko-K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536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6EDA5-49E2-6758-5508-C8ACABFA4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E2B397C-7D47-F82A-9C29-6A072292C3A3}"/>
              </a:ext>
            </a:extLst>
          </p:cNvPr>
          <p:cNvSpPr txBox="1"/>
          <p:nvPr/>
        </p:nvSpPr>
        <p:spPr>
          <a:xfrm>
            <a:off x="264816" y="184666"/>
            <a:ext cx="1351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400" b="1" dirty="0">
                <a:solidFill>
                  <a:srgbClr val="002060"/>
                </a:solidFill>
              </a:rPr>
              <a:t>Authors</a:t>
            </a:r>
            <a:endParaRPr kumimoji="1" lang="ko-KR" altLang="en-US" sz="2400" b="1" dirty="0">
              <a:solidFill>
                <a:srgbClr val="002060"/>
              </a:solidFill>
            </a:endParaRPr>
          </a:p>
        </p:txBody>
      </p:sp>
      <p:cxnSp>
        <p:nvCxnSpPr>
          <p:cNvPr id="12" name="직선 연결선[R] 11">
            <a:extLst>
              <a:ext uri="{FF2B5EF4-FFF2-40B4-BE49-F238E27FC236}">
                <a16:creationId xmlns:a16="http://schemas.microsoft.com/office/drawing/2014/main" id="{31ECB4B7-2653-0630-B692-529B2A21A0C2}"/>
              </a:ext>
            </a:extLst>
          </p:cNvPr>
          <p:cNvCxnSpPr>
            <a:cxnSpLocks/>
          </p:cNvCxnSpPr>
          <p:nvPr/>
        </p:nvCxnSpPr>
        <p:spPr>
          <a:xfrm>
            <a:off x="290216" y="643438"/>
            <a:ext cx="8920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[R] 15">
            <a:extLst>
              <a:ext uri="{FF2B5EF4-FFF2-40B4-BE49-F238E27FC236}">
                <a16:creationId xmlns:a16="http://schemas.microsoft.com/office/drawing/2014/main" id="{5E9940AB-5FC9-8BCB-1CBB-CC5DC86ED575}"/>
              </a:ext>
            </a:extLst>
          </p:cNvPr>
          <p:cNvCxnSpPr>
            <a:cxnSpLocks/>
          </p:cNvCxnSpPr>
          <p:nvPr/>
        </p:nvCxnSpPr>
        <p:spPr>
          <a:xfrm>
            <a:off x="954704" y="643438"/>
            <a:ext cx="1694710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[R] 17">
            <a:extLst>
              <a:ext uri="{FF2B5EF4-FFF2-40B4-BE49-F238E27FC236}">
                <a16:creationId xmlns:a16="http://schemas.microsoft.com/office/drawing/2014/main" id="{BA7C99AB-AB60-E62C-D058-B087E2E76DD8}"/>
              </a:ext>
            </a:extLst>
          </p:cNvPr>
          <p:cNvCxnSpPr>
            <a:cxnSpLocks/>
          </p:cNvCxnSpPr>
          <p:nvPr/>
        </p:nvCxnSpPr>
        <p:spPr>
          <a:xfrm>
            <a:off x="264816" y="646331"/>
            <a:ext cx="8920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3923D6E-E40F-33AC-8C3B-00FAB0BAF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E8BB07-3E47-1A62-2CF0-C25B714C9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EC45ED25-9DE7-FF3F-6493-BC701CFB3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447" y="2141894"/>
            <a:ext cx="1999335" cy="199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334D51B-A93A-945A-2DD6-11D67D59D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446" y="2134273"/>
            <a:ext cx="1898333" cy="199933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322AF68-A475-EDD5-129F-0491C997DB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76" y="2137286"/>
            <a:ext cx="1558535" cy="19993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837452-296F-2C0F-3E7A-BEDD395807F0}"/>
              </a:ext>
            </a:extLst>
          </p:cNvPr>
          <p:cNvSpPr txBox="1"/>
          <p:nvPr/>
        </p:nvSpPr>
        <p:spPr>
          <a:xfrm>
            <a:off x="161658" y="4141229"/>
            <a:ext cx="2609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b="1" dirty="0"/>
              <a:t>Juhyeon Lee</a:t>
            </a:r>
          </a:p>
          <a:p>
            <a:pPr algn="ctr"/>
            <a:r>
              <a:rPr kumimoji="1" lang="en-US" altLang="ko-KR" sz="1400" dirty="0"/>
              <a:t>Undergraduate </a:t>
            </a:r>
            <a:r>
              <a:rPr kumimoji="1" lang="en-US" altLang="ko-KR" sz="1400" dirty="0" err="1"/>
              <a:t>Student@PKU</a:t>
            </a:r>
            <a:endParaRPr kumimoji="1" lang="ko-KR" alt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282045-8938-7EB6-32AA-00E58D03AAB2}"/>
              </a:ext>
            </a:extLst>
          </p:cNvPr>
          <p:cNvSpPr txBox="1"/>
          <p:nvPr/>
        </p:nvSpPr>
        <p:spPr>
          <a:xfrm>
            <a:off x="9592708" y="4133605"/>
            <a:ext cx="2228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/>
              <a:t>Yi Bu</a:t>
            </a:r>
          </a:p>
          <a:p>
            <a:pPr algn="ctr"/>
            <a:r>
              <a:rPr lang="en-US" altLang="ko-KR" sz="1400" dirty="0"/>
              <a:t>Assistant </a:t>
            </a:r>
            <a:r>
              <a:rPr lang="en-US" altLang="ko-KR" sz="1400" dirty="0" err="1"/>
              <a:t>Professor@PKU</a:t>
            </a:r>
            <a:endParaRPr lang="en-US" altLang="ko-KR" sz="14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A233EFB-A72E-5D82-B7FB-949EAECC1C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9110" y="2141894"/>
            <a:ext cx="2017263" cy="199171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A4033E0-876A-64FF-8BE2-BAF8E86D6A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5183" y="2149518"/>
            <a:ext cx="1991711" cy="19917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98EF2B-8D98-6A13-BA16-0E766E307C90}"/>
              </a:ext>
            </a:extLst>
          </p:cNvPr>
          <p:cNvSpPr txBox="1"/>
          <p:nvPr/>
        </p:nvSpPr>
        <p:spPr>
          <a:xfrm>
            <a:off x="2875736" y="4136617"/>
            <a:ext cx="2045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b="1" dirty="0" err="1"/>
              <a:t>Wonduk</a:t>
            </a:r>
            <a:r>
              <a:rPr kumimoji="1" lang="en-US" altLang="ko-KR" b="1" dirty="0"/>
              <a:t> Seo</a:t>
            </a:r>
            <a:endParaRPr lang="en-US" altLang="ko-KR" sz="1400" dirty="0"/>
          </a:p>
          <a:p>
            <a:pPr algn="ctr"/>
            <a:r>
              <a:rPr lang="en-US" altLang="ko-KR" sz="1400" dirty="0"/>
              <a:t>AI </a:t>
            </a:r>
            <a:r>
              <a:rPr lang="en-US" altLang="ko-KR" sz="1400" dirty="0" err="1"/>
              <a:t>Researcher@Enhans</a:t>
            </a:r>
            <a:endParaRPr lang="en-US" altLang="ko-KR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7EC5EF-5D1D-77A3-4756-905776939D71}"/>
              </a:ext>
            </a:extLst>
          </p:cNvPr>
          <p:cNvSpPr txBox="1"/>
          <p:nvPr/>
        </p:nvSpPr>
        <p:spPr>
          <a:xfrm>
            <a:off x="5147256" y="4141229"/>
            <a:ext cx="2045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b="1" dirty="0"/>
              <a:t>Hyunjin An</a:t>
            </a:r>
          </a:p>
          <a:p>
            <a:pPr algn="ctr"/>
            <a:r>
              <a:rPr lang="en-US" altLang="ko-KR" sz="1400" dirty="0"/>
              <a:t>AI</a:t>
            </a:r>
            <a:r>
              <a:rPr lang="ko-KR" altLang="en-US" sz="1400" dirty="0"/>
              <a:t> </a:t>
            </a:r>
            <a:r>
              <a:rPr lang="en-US" altLang="ko-KR" sz="1400" dirty="0" err="1"/>
              <a:t>Researcher@Enhans</a:t>
            </a:r>
            <a:endParaRPr lang="en-US" altLang="ko-KR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339828-20D2-D11F-4290-A372CA34E81F}"/>
              </a:ext>
            </a:extLst>
          </p:cNvPr>
          <p:cNvSpPr txBox="1"/>
          <p:nvPr/>
        </p:nvSpPr>
        <p:spPr>
          <a:xfrm>
            <a:off x="7366776" y="4136615"/>
            <a:ext cx="2045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b="1" dirty="0"/>
              <a:t>Seunghyun Lee</a:t>
            </a:r>
          </a:p>
          <a:p>
            <a:pPr algn="ctr"/>
            <a:r>
              <a:rPr lang="en-US" altLang="ko-KR" sz="1400" dirty="0"/>
              <a:t>AI </a:t>
            </a:r>
            <a:r>
              <a:rPr lang="en-US" altLang="ko-KR" sz="1400" dirty="0" err="1"/>
              <a:t>Researcher@Enhans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3563939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F21B8-985F-193C-8603-4ACF62EC0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1AE4F88B-C923-49D2-A2C2-78F0A75FDDD0}"/>
              </a:ext>
            </a:extLst>
          </p:cNvPr>
          <p:cNvSpPr/>
          <p:nvPr/>
        </p:nvSpPr>
        <p:spPr>
          <a:xfrm>
            <a:off x="0" y="1532236"/>
            <a:ext cx="12192000" cy="297797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E36FEC-9041-4899-124F-32521FFCA891}"/>
              </a:ext>
            </a:extLst>
          </p:cNvPr>
          <p:cNvSpPr txBox="1"/>
          <p:nvPr/>
        </p:nvSpPr>
        <p:spPr>
          <a:xfrm>
            <a:off x="1578863" y="2636504"/>
            <a:ext cx="9034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4400" dirty="0">
                <a:solidFill>
                  <a:schemeClr val="bg1"/>
                </a:solidFill>
              </a:rPr>
              <a:t>Thanks!</a:t>
            </a:r>
            <a:endParaRPr kumimoji="1" lang="ko-KR" altLang="en-US" sz="4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2CA4AD-1A92-BA4E-AB5A-CC7D8A28CA5D}"/>
              </a:ext>
            </a:extLst>
          </p:cNvPr>
          <p:cNvSpPr txBox="1"/>
          <p:nvPr/>
        </p:nvSpPr>
        <p:spPr>
          <a:xfrm>
            <a:off x="2294908" y="6165540"/>
            <a:ext cx="7602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400" dirty="0" err="1"/>
              <a:t>leejuhyeon@stu.pku.edu.cn</a:t>
            </a:r>
            <a:endParaRPr kumimoji="1" lang="en-US" altLang="ko-KR" sz="1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BBD0A7-159A-BD37-29BE-32837C2FDBD3}"/>
              </a:ext>
            </a:extLst>
          </p:cNvPr>
          <p:cNvSpPr txBox="1"/>
          <p:nvPr/>
        </p:nvSpPr>
        <p:spPr>
          <a:xfrm>
            <a:off x="4295480" y="5325764"/>
            <a:ext cx="3601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b="1" dirty="0"/>
              <a:t>Juhyeon Lee</a:t>
            </a:r>
          </a:p>
          <a:p>
            <a:pPr algn="ctr"/>
            <a:r>
              <a:rPr kumimoji="1" lang="en-US" altLang="ko-KR" sz="1400" dirty="0"/>
              <a:t>Undergraduate Student, Peking University</a:t>
            </a:r>
            <a:endParaRPr kumimoji="1" lang="ko-KR" altLang="en-US" sz="14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F0AF407-6F1D-ACAD-3FCD-2730EC958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90"/>
            <a:ext cx="916214" cy="916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9811C3-9553-36E0-355E-3B2BBCAA2C98}"/>
              </a:ext>
            </a:extLst>
          </p:cNvPr>
          <p:cNvSpPr txBox="1"/>
          <p:nvPr/>
        </p:nvSpPr>
        <p:spPr>
          <a:xfrm>
            <a:off x="887442" y="572131"/>
            <a:ext cx="2149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QR code for paper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635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BBC60DC-4AF4-33CC-491F-1E4169C08009}"/>
              </a:ext>
            </a:extLst>
          </p:cNvPr>
          <p:cNvSpPr txBox="1"/>
          <p:nvPr/>
        </p:nvSpPr>
        <p:spPr>
          <a:xfrm>
            <a:off x="264816" y="184666"/>
            <a:ext cx="178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400" b="1" dirty="0">
                <a:solidFill>
                  <a:srgbClr val="002060"/>
                </a:solidFill>
              </a:rPr>
              <a:t>Motivation</a:t>
            </a:r>
            <a:endParaRPr kumimoji="1" lang="ko-KR" altLang="en-US" sz="2400" b="1" dirty="0">
              <a:solidFill>
                <a:srgbClr val="002060"/>
              </a:solidFill>
            </a:endParaRPr>
          </a:p>
        </p:txBody>
      </p:sp>
      <p:cxnSp>
        <p:nvCxnSpPr>
          <p:cNvPr id="12" name="직선 연결선[R] 11">
            <a:extLst>
              <a:ext uri="{FF2B5EF4-FFF2-40B4-BE49-F238E27FC236}">
                <a16:creationId xmlns:a16="http://schemas.microsoft.com/office/drawing/2014/main" id="{C4F214E6-FAEC-76D9-1E4C-7BB010447C47}"/>
              </a:ext>
            </a:extLst>
          </p:cNvPr>
          <p:cNvCxnSpPr>
            <a:cxnSpLocks/>
          </p:cNvCxnSpPr>
          <p:nvPr/>
        </p:nvCxnSpPr>
        <p:spPr>
          <a:xfrm>
            <a:off x="290216" y="643438"/>
            <a:ext cx="8920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[R] 15">
            <a:extLst>
              <a:ext uri="{FF2B5EF4-FFF2-40B4-BE49-F238E27FC236}">
                <a16:creationId xmlns:a16="http://schemas.microsoft.com/office/drawing/2014/main" id="{E4494F38-1CD8-5499-0E9D-99BB57A2772D}"/>
              </a:ext>
            </a:extLst>
          </p:cNvPr>
          <p:cNvCxnSpPr>
            <a:cxnSpLocks/>
          </p:cNvCxnSpPr>
          <p:nvPr/>
        </p:nvCxnSpPr>
        <p:spPr>
          <a:xfrm>
            <a:off x="954704" y="643438"/>
            <a:ext cx="1694710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[R] 17">
            <a:extLst>
              <a:ext uri="{FF2B5EF4-FFF2-40B4-BE49-F238E27FC236}">
                <a16:creationId xmlns:a16="http://schemas.microsoft.com/office/drawing/2014/main" id="{70C54A14-0A98-B5AF-7455-E60F22868A70}"/>
              </a:ext>
            </a:extLst>
          </p:cNvPr>
          <p:cNvCxnSpPr>
            <a:cxnSpLocks/>
          </p:cNvCxnSpPr>
          <p:nvPr/>
        </p:nvCxnSpPr>
        <p:spPr>
          <a:xfrm>
            <a:off x="264816" y="646331"/>
            <a:ext cx="8920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">
            <a:extLst>
              <a:ext uri="{FF2B5EF4-FFF2-40B4-BE49-F238E27FC236}">
                <a16:creationId xmlns:a16="http://schemas.microsoft.com/office/drawing/2014/main" id="{25BAF159-5A5C-BB43-D6C5-560038A77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6217D9-4FE0-CD00-E8BB-770698CB4BDB}"/>
              </a:ext>
            </a:extLst>
          </p:cNvPr>
          <p:cNvSpPr txBox="1"/>
          <p:nvPr/>
        </p:nvSpPr>
        <p:spPr>
          <a:xfrm>
            <a:off x="291329" y="874455"/>
            <a:ext cx="11609341" cy="3264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Prompt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optimization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matters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because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small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prompt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changes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can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cause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big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output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differences</a:t>
            </a:r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.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Existing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methods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often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optimize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prompts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in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isolation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and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lack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explicit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 </a:t>
            </a:r>
            <a:r>
              <a:rPr lang="ko-KR" altLang="ko-KR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comparison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 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between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good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and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bad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examples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,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making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improvements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less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interpretable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and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controllable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. </a:t>
            </a:r>
            <a:endParaRPr lang="en-US" altLang="ko-KR" sz="2000" dirty="0">
              <a:solidFill>
                <a:srgbClr val="000000"/>
              </a:solidFill>
              <a:latin typeface="Arial" panose="020B0604020202020204" pitchFamily="34" charset="0"/>
              <a:ea typeface="-webkit-standard"/>
            </a:endParaRPr>
          </a:p>
          <a:p>
            <a:pPr>
              <a:lnSpc>
                <a:spcPct val="150000"/>
              </a:lnSpc>
            </a:pPr>
            <a:endParaRPr lang="en-US" altLang="ko-KR" sz="2000" dirty="0">
              <a:solidFill>
                <a:srgbClr val="000000"/>
              </a:solidFill>
              <a:latin typeface="Arial" panose="020B0604020202020204" pitchFamily="34" charset="0"/>
              <a:ea typeface="-webkit-standard"/>
            </a:endParaRPr>
          </a:p>
          <a:p>
            <a:pPr>
              <a:lnSpc>
                <a:spcPct val="150000"/>
              </a:lnSpc>
            </a:pP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We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therefore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motivate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CRPO: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retrieve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exemplars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,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apply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contrastive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reasoning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, and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optimize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prompts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in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a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 </a:t>
            </a:r>
            <a:r>
              <a:rPr lang="ko-KR" altLang="ko-KR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multi-metric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 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way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to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handle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quality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trade-offs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.</a:t>
            </a:r>
            <a:endParaRPr lang="ko-KR" altLang="ko-KR" sz="20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kumimoji="1"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89814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85113-5EA3-9D31-407F-61983EF21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A800C11-6E0C-98D0-E468-B576B3F52604}"/>
              </a:ext>
            </a:extLst>
          </p:cNvPr>
          <p:cNvSpPr txBox="1"/>
          <p:nvPr/>
        </p:nvSpPr>
        <p:spPr>
          <a:xfrm>
            <a:off x="264816" y="184666"/>
            <a:ext cx="2319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400" b="1" dirty="0">
                <a:solidFill>
                  <a:srgbClr val="002060"/>
                </a:solidFill>
              </a:rPr>
              <a:t>Research Gaps</a:t>
            </a:r>
            <a:endParaRPr kumimoji="1" lang="ko-KR" altLang="en-US" sz="2400" b="1" dirty="0">
              <a:solidFill>
                <a:srgbClr val="002060"/>
              </a:solidFill>
            </a:endParaRPr>
          </a:p>
        </p:txBody>
      </p:sp>
      <p:cxnSp>
        <p:nvCxnSpPr>
          <p:cNvPr id="12" name="직선 연결선[R] 11">
            <a:extLst>
              <a:ext uri="{FF2B5EF4-FFF2-40B4-BE49-F238E27FC236}">
                <a16:creationId xmlns:a16="http://schemas.microsoft.com/office/drawing/2014/main" id="{68DC3328-6DB8-19EC-AE85-AB99ED6C06BF}"/>
              </a:ext>
            </a:extLst>
          </p:cNvPr>
          <p:cNvCxnSpPr>
            <a:cxnSpLocks/>
          </p:cNvCxnSpPr>
          <p:nvPr/>
        </p:nvCxnSpPr>
        <p:spPr>
          <a:xfrm>
            <a:off x="290216" y="643438"/>
            <a:ext cx="8920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[R] 15">
            <a:extLst>
              <a:ext uri="{FF2B5EF4-FFF2-40B4-BE49-F238E27FC236}">
                <a16:creationId xmlns:a16="http://schemas.microsoft.com/office/drawing/2014/main" id="{E60958F4-708C-3AD2-F76E-9EF95073C9DE}"/>
              </a:ext>
            </a:extLst>
          </p:cNvPr>
          <p:cNvCxnSpPr>
            <a:cxnSpLocks/>
          </p:cNvCxnSpPr>
          <p:nvPr/>
        </p:nvCxnSpPr>
        <p:spPr>
          <a:xfrm>
            <a:off x="954704" y="643438"/>
            <a:ext cx="1694710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[R] 17">
            <a:extLst>
              <a:ext uri="{FF2B5EF4-FFF2-40B4-BE49-F238E27FC236}">
                <a16:creationId xmlns:a16="http://schemas.microsoft.com/office/drawing/2014/main" id="{CB076E27-DF4F-6060-A45C-7A96DA0B541B}"/>
              </a:ext>
            </a:extLst>
          </p:cNvPr>
          <p:cNvCxnSpPr>
            <a:cxnSpLocks/>
          </p:cNvCxnSpPr>
          <p:nvPr/>
        </p:nvCxnSpPr>
        <p:spPr>
          <a:xfrm>
            <a:off x="264816" y="646331"/>
            <a:ext cx="8920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BB99D9F-DE26-DA5D-C589-583B262A9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2604FF-E270-B133-7300-3EFC9084C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404F83-7010-F3A0-A523-490EE294FE2E}"/>
              </a:ext>
            </a:extLst>
          </p:cNvPr>
          <p:cNvSpPr txBox="1"/>
          <p:nvPr/>
        </p:nvSpPr>
        <p:spPr>
          <a:xfrm>
            <a:off x="264816" y="1002268"/>
            <a:ext cx="11927184" cy="372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ko-KR" altLang="ko-KR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Isolation</a:t>
            </a:r>
            <a:r>
              <a:rPr lang="ko-KR" altLang="ko-K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Prior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methods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optimize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prompts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ko-KR" altLang="ko-KR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in</a:t>
            </a:r>
            <a:r>
              <a:rPr lang="ko-KR" altLang="ko-K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isolation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underusing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ko-KR" altLang="ko-KR" sz="2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good</a:t>
            </a:r>
            <a:r>
              <a:rPr lang="ko-KR" altLang="ko-KR" sz="2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sz="2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vs</a:t>
            </a:r>
            <a:r>
              <a:rPr lang="ko-KR" altLang="ko-KR" sz="2000" i="1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ko-KR" altLang="ko-KR" sz="2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bad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comparative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signals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altLang="ko-K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lvl="0" indent="-28575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ko-KR" altLang="ko-K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lvl="0" indent="-28575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ko-KR" altLang="ko-KR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Handcrafted</a:t>
            </a:r>
            <a:r>
              <a:rPr lang="ko-KR" altLang="ko-K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pipelines</a:t>
            </a:r>
            <a:r>
              <a:rPr lang="ko-KR" altLang="ko-K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 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Prior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methods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rely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on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ko-KR" altLang="ko-KR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hand-engineered</a:t>
            </a:r>
            <a:r>
              <a:rPr lang="ko-KR" altLang="ko-K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optimization</a:t>
            </a:r>
            <a:r>
              <a:rPr lang="ko-KR" altLang="ko-K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pipelines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limiting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generality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 and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scalability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altLang="ko-K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lvl="0" indent="-28575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ko-KR" altLang="ko-K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lvl="0" indent="-28575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ko-KR" altLang="ko-KR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Low</a:t>
            </a:r>
            <a:r>
              <a:rPr lang="ko-KR" altLang="ko-K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interpretability</a:t>
            </a:r>
            <a:r>
              <a:rPr lang="ko-KR" altLang="ko-K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ko-KR" altLang="ko-KR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usability</a:t>
            </a:r>
            <a:r>
              <a:rPr lang="ko-KR" altLang="ko-K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 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Prior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methods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focus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on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output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quality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but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lack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ko-KR" altLang="ko-KR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interpretability</a:t>
            </a:r>
            <a:r>
              <a:rPr lang="ko-KR" altLang="ko-K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and </a:t>
            </a:r>
            <a:r>
              <a:rPr lang="ko-KR" altLang="ko-KR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usability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making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prompts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harder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to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control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 and </a:t>
            </a:r>
            <a:r>
              <a:rPr lang="ko-KR" altLang="ko-KR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reuse</a:t>
            </a:r>
            <a:r>
              <a:rPr lang="ko-KR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ko-KR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32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A3360-E1CF-0821-C4FB-956AC04A9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94BF52-ED58-0AC3-7CDF-AF63C3C75098}"/>
              </a:ext>
            </a:extLst>
          </p:cNvPr>
          <p:cNvSpPr txBox="1"/>
          <p:nvPr/>
        </p:nvSpPr>
        <p:spPr>
          <a:xfrm>
            <a:off x="290215" y="840600"/>
            <a:ext cx="7185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HelpSteer2 (</a:t>
            </a:r>
            <a:r>
              <a:rPr lang="en-US" altLang="ko-KR" b="1" dirty="0"/>
              <a:t>NVIDIA; </a:t>
            </a:r>
            <a:r>
              <a:rPr lang="en-US" altLang="ko-KR" b="1" dirty="0" err="1"/>
              <a:t>NeurIPS</a:t>
            </a:r>
            <a:r>
              <a:rPr lang="en-US" altLang="ko-KR" b="1" dirty="0"/>
              <a:t> 2024 Datasets &amp; Benchmarks)</a:t>
            </a:r>
            <a:endParaRPr kumimoji="0" lang="ko-KR" altLang="ko-KR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FE8449-E420-5B44-04B1-EDD11A79AB0D}"/>
              </a:ext>
            </a:extLst>
          </p:cNvPr>
          <p:cNvSpPr txBox="1"/>
          <p:nvPr/>
        </p:nvSpPr>
        <p:spPr>
          <a:xfrm>
            <a:off x="264816" y="184666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400" b="1" dirty="0">
                <a:solidFill>
                  <a:srgbClr val="002060"/>
                </a:solidFill>
              </a:rPr>
              <a:t>Dataset</a:t>
            </a:r>
            <a:endParaRPr kumimoji="1" lang="ko-KR" altLang="en-US" sz="2400" b="1" dirty="0">
              <a:solidFill>
                <a:srgbClr val="002060"/>
              </a:solidFill>
            </a:endParaRPr>
          </a:p>
        </p:txBody>
      </p:sp>
      <p:cxnSp>
        <p:nvCxnSpPr>
          <p:cNvPr id="12" name="직선 연결선[R] 11">
            <a:extLst>
              <a:ext uri="{FF2B5EF4-FFF2-40B4-BE49-F238E27FC236}">
                <a16:creationId xmlns:a16="http://schemas.microsoft.com/office/drawing/2014/main" id="{E65048C5-956A-B759-58A5-4CBFE11E95E3}"/>
              </a:ext>
            </a:extLst>
          </p:cNvPr>
          <p:cNvCxnSpPr>
            <a:cxnSpLocks/>
          </p:cNvCxnSpPr>
          <p:nvPr/>
        </p:nvCxnSpPr>
        <p:spPr>
          <a:xfrm>
            <a:off x="290216" y="643438"/>
            <a:ext cx="8920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[R] 15">
            <a:extLst>
              <a:ext uri="{FF2B5EF4-FFF2-40B4-BE49-F238E27FC236}">
                <a16:creationId xmlns:a16="http://schemas.microsoft.com/office/drawing/2014/main" id="{0F11B5C6-0E17-C833-3DC2-C41E6B3231AD}"/>
              </a:ext>
            </a:extLst>
          </p:cNvPr>
          <p:cNvCxnSpPr>
            <a:cxnSpLocks/>
          </p:cNvCxnSpPr>
          <p:nvPr/>
        </p:nvCxnSpPr>
        <p:spPr>
          <a:xfrm>
            <a:off x="954704" y="643438"/>
            <a:ext cx="1694710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[R] 17">
            <a:extLst>
              <a:ext uri="{FF2B5EF4-FFF2-40B4-BE49-F238E27FC236}">
                <a16:creationId xmlns:a16="http://schemas.microsoft.com/office/drawing/2014/main" id="{D4F76B17-2743-5B81-2AA9-9BA816B8040A}"/>
              </a:ext>
            </a:extLst>
          </p:cNvPr>
          <p:cNvCxnSpPr>
            <a:cxnSpLocks/>
          </p:cNvCxnSpPr>
          <p:nvPr/>
        </p:nvCxnSpPr>
        <p:spPr>
          <a:xfrm>
            <a:off x="264816" y="646331"/>
            <a:ext cx="8920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C81491B-0710-894F-1DE5-1C35C3AC0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2D30EC-DE84-F06D-976C-54A206719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4D22754-C29F-CBB5-B2E7-FFF7696B1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400" y="1334231"/>
            <a:ext cx="6187199" cy="20947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24E281-A7E8-0C42-FE00-CEBDCD12DD70}"/>
              </a:ext>
            </a:extLst>
          </p:cNvPr>
          <p:cNvSpPr txBox="1"/>
          <p:nvPr/>
        </p:nvSpPr>
        <p:spPr>
          <a:xfrm>
            <a:off x="4254277" y="3522521"/>
            <a:ext cx="368344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ea typeface="SimSun" panose="02010600030101010101" pitchFamily="2" charset="-122"/>
              </a:rPr>
              <a:t>{</a:t>
            </a:r>
          </a:p>
          <a:p>
            <a:r>
              <a:rPr kumimoji="1" lang="en-US" altLang="ko-KR" dirty="0">
                <a:ea typeface="SimSun" panose="02010600030101010101" pitchFamily="2" charset="-122"/>
              </a:rPr>
              <a:t>“prompt”: “</a:t>
            </a:r>
            <a:r>
              <a:rPr kumimoji="1" lang="en-US" altLang="ko-KR" dirty="0" err="1">
                <a:ea typeface="SimSun" panose="02010600030101010101" pitchFamily="2" charset="-122"/>
              </a:rPr>
              <a:t>prompt_content</a:t>
            </a:r>
            <a:r>
              <a:rPr kumimoji="1" lang="en-US" altLang="ko-KR" dirty="0">
                <a:ea typeface="SimSun" panose="02010600030101010101" pitchFamily="2" charset="-122"/>
              </a:rPr>
              <a:t>”,</a:t>
            </a:r>
          </a:p>
          <a:p>
            <a:r>
              <a:rPr kumimoji="1" lang="en-US" altLang="ko-KR" dirty="0">
                <a:ea typeface="SimSun" panose="02010600030101010101" pitchFamily="2" charset="-122"/>
              </a:rPr>
              <a:t>“response”: “</a:t>
            </a:r>
            <a:r>
              <a:rPr kumimoji="1" lang="en-US" altLang="ko-KR" dirty="0" err="1">
                <a:ea typeface="SimSun" panose="02010600030101010101" pitchFamily="2" charset="-122"/>
              </a:rPr>
              <a:t>response_content</a:t>
            </a:r>
            <a:r>
              <a:rPr kumimoji="1" lang="en-US" altLang="ko-KR" dirty="0">
                <a:ea typeface="SimSun" panose="02010600030101010101" pitchFamily="2" charset="-122"/>
              </a:rPr>
              <a:t>”,</a:t>
            </a:r>
          </a:p>
          <a:p>
            <a:r>
              <a:rPr kumimoji="1" lang="en-US" altLang="ko-KR" dirty="0">
                <a:ea typeface="SimSun" panose="02010600030101010101" pitchFamily="2" charset="-122"/>
              </a:rPr>
              <a:t>“helpfulness”: “</a:t>
            </a:r>
            <a:r>
              <a:rPr kumimoji="1" lang="en-US" altLang="ko-KR" dirty="0" err="1">
                <a:ea typeface="SimSun" panose="02010600030101010101" pitchFamily="2" charset="-122"/>
              </a:rPr>
              <a:t>helpfulness_score</a:t>
            </a:r>
            <a:r>
              <a:rPr kumimoji="1" lang="en-US" altLang="ko-KR" dirty="0">
                <a:ea typeface="SimSun" panose="02010600030101010101" pitchFamily="2" charset="-122"/>
              </a:rPr>
              <a:t>”,</a:t>
            </a:r>
          </a:p>
          <a:p>
            <a:r>
              <a:rPr kumimoji="1" lang="en-US" altLang="ko-KR" dirty="0">
                <a:ea typeface="SimSun" panose="02010600030101010101" pitchFamily="2" charset="-122"/>
              </a:rPr>
              <a:t>“correctness”: “</a:t>
            </a:r>
            <a:r>
              <a:rPr kumimoji="1" lang="en-US" altLang="ko-KR" dirty="0" err="1">
                <a:ea typeface="SimSun" panose="02010600030101010101" pitchFamily="2" charset="-122"/>
              </a:rPr>
              <a:t>correctness_score</a:t>
            </a:r>
            <a:r>
              <a:rPr kumimoji="1" lang="en-US" altLang="ko-KR" dirty="0">
                <a:ea typeface="SimSun" panose="02010600030101010101" pitchFamily="2" charset="-122"/>
              </a:rPr>
              <a:t>”,</a:t>
            </a:r>
            <a:endParaRPr kumimoji="1" lang="ko-KR" altLang="en-US" dirty="0"/>
          </a:p>
          <a:p>
            <a:r>
              <a:rPr kumimoji="1" lang="en-US" altLang="ko-KR" dirty="0">
                <a:ea typeface="SimSun" panose="02010600030101010101" pitchFamily="2" charset="-122"/>
              </a:rPr>
              <a:t>“coherence”: “</a:t>
            </a:r>
            <a:r>
              <a:rPr kumimoji="1" lang="en-US" altLang="ko-KR" dirty="0" err="1">
                <a:ea typeface="SimSun" panose="02010600030101010101" pitchFamily="2" charset="-122"/>
              </a:rPr>
              <a:t>coherence_score</a:t>
            </a:r>
            <a:r>
              <a:rPr kumimoji="1" lang="en-US" altLang="ko-KR" dirty="0">
                <a:ea typeface="SimSun" panose="02010600030101010101" pitchFamily="2" charset="-122"/>
              </a:rPr>
              <a:t>”,</a:t>
            </a:r>
            <a:endParaRPr kumimoji="1" lang="ko-KR" altLang="en-US" dirty="0"/>
          </a:p>
          <a:p>
            <a:r>
              <a:rPr kumimoji="1" lang="en-US" altLang="ko-KR" dirty="0">
                <a:ea typeface="SimSun" panose="02010600030101010101" pitchFamily="2" charset="-122"/>
              </a:rPr>
              <a:t>“complexity”: “</a:t>
            </a:r>
            <a:r>
              <a:rPr kumimoji="1" lang="en-US" altLang="ko-KR" dirty="0" err="1">
                <a:ea typeface="SimSun" panose="02010600030101010101" pitchFamily="2" charset="-122"/>
              </a:rPr>
              <a:t>complexity_score</a:t>
            </a:r>
            <a:r>
              <a:rPr kumimoji="1" lang="en-US" altLang="ko-KR" dirty="0">
                <a:ea typeface="SimSun" panose="02010600030101010101" pitchFamily="2" charset="-122"/>
              </a:rPr>
              <a:t>”,</a:t>
            </a:r>
            <a:endParaRPr kumimoji="1" lang="ko-KR" altLang="en-US" dirty="0"/>
          </a:p>
          <a:p>
            <a:r>
              <a:rPr kumimoji="1" lang="en-US" altLang="ko-KR" dirty="0">
                <a:ea typeface="SimSun" panose="02010600030101010101" pitchFamily="2" charset="-122"/>
              </a:rPr>
              <a:t>“verbosity”: “</a:t>
            </a:r>
            <a:r>
              <a:rPr kumimoji="1" lang="en-US" altLang="ko-KR" dirty="0" err="1">
                <a:ea typeface="SimSun" panose="02010600030101010101" pitchFamily="2" charset="-122"/>
              </a:rPr>
              <a:t>verbosity_score</a:t>
            </a:r>
            <a:r>
              <a:rPr kumimoji="1" lang="en-US" altLang="ko-KR" dirty="0">
                <a:ea typeface="SimSun" panose="02010600030101010101" pitchFamily="2" charset="-122"/>
              </a:rPr>
              <a:t>”,</a:t>
            </a:r>
            <a:endParaRPr kumimoji="1" lang="ko-KR" altLang="en-US" dirty="0"/>
          </a:p>
          <a:p>
            <a:r>
              <a:rPr kumimoji="1" lang="en-US" altLang="ko-KR" dirty="0">
                <a:ea typeface="SimSun" panose="02010600030101010101" pitchFamily="2" charset="-122"/>
              </a:rPr>
              <a:t>}, 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B8F2A4-239E-37A1-6EF9-79E6B6E6B304}"/>
              </a:ext>
            </a:extLst>
          </p:cNvPr>
          <p:cNvSpPr txBox="1"/>
          <p:nvPr/>
        </p:nvSpPr>
        <p:spPr>
          <a:xfrm>
            <a:off x="0" y="6488668"/>
            <a:ext cx="8029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9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Z</a:t>
            </a:r>
            <a:r>
              <a:rPr lang="ko-KR" altLang="ko-KR" sz="9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. </a:t>
            </a:r>
            <a:r>
              <a:rPr lang="ko-KR" altLang="ko-KR" sz="9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Wang</a:t>
            </a:r>
            <a:r>
              <a:rPr lang="ko-KR" altLang="ko-KR" sz="9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, </a:t>
            </a:r>
            <a:r>
              <a:rPr lang="ko-KR" altLang="ko-KR" sz="9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Y</a:t>
            </a:r>
            <a:r>
              <a:rPr lang="ko-KR" altLang="ko-KR" sz="9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. </a:t>
            </a:r>
            <a:r>
              <a:rPr lang="ko-KR" altLang="ko-KR" sz="9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Dong</a:t>
            </a:r>
            <a:r>
              <a:rPr lang="ko-KR" altLang="ko-KR" sz="9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, </a:t>
            </a:r>
            <a:r>
              <a:rPr lang="ko-KR" altLang="ko-KR" sz="9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O</a:t>
            </a:r>
            <a:r>
              <a:rPr lang="ko-KR" altLang="ko-KR" sz="9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. </a:t>
            </a:r>
            <a:r>
              <a:rPr lang="ko-KR" altLang="ko-KR" sz="9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Delalleau</a:t>
            </a:r>
            <a:r>
              <a:rPr lang="ko-KR" altLang="ko-KR" sz="9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, </a:t>
            </a:r>
            <a:r>
              <a:rPr lang="ko-KR" altLang="ko-KR" sz="9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J</a:t>
            </a:r>
            <a:r>
              <a:rPr lang="ko-KR" altLang="ko-KR" sz="9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. </a:t>
            </a:r>
            <a:r>
              <a:rPr lang="ko-KR" altLang="ko-KR" sz="9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Zeng</a:t>
            </a:r>
            <a:r>
              <a:rPr lang="ko-KR" altLang="ko-KR" sz="9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, </a:t>
            </a:r>
            <a:r>
              <a:rPr lang="ko-KR" altLang="ko-KR" sz="9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G</a:t>
            </a:r>
            <a:r>
              <a:rPr lang="ko-KR" altLang="ko-KR" sz="9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. </a:t>
            </a:r>
            <a:r>
              <a:rPr lang="ko-KR" altLang="ko-KR" sz="9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Shen</a:t>
            </a:r>
            <a:r>
              <a:rPr lang="ko-KR" altLang="ko-KR" sz="9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, </a:t>
            </a:r>
            <a:r>
              <a:rPr lang="ko-KR" altLang="ko-KR" sz="9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D</a:t>
            </a:r>
            <a:r>
              <a:rPr lang="ko-KR" altLang="ko-KR" sz="9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. </a:t>
            </a:r>
            <a:r>
              <a:rPr lang="ko-KR" altLang="ko-KR" sz="9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Egert</a:t>
            </a:r>
            <a:r>
              <a:rPr lang="ko-KR" altLang="ko-KR" sz="9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, </a:t>
            </a:r>
            <a:r>
              <a:rPr lang="ko-KR" altLang="ko-KR" sz="9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J</a:t>
            </a:r>
            <a:r>
              <a:rPr lang="ko-KR" altLang="ko-KR" sz="9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. </a:t>
            </a:r>
            <a:r>
              <a:rPr lang="ko-KR" altLang="ko-KR" sz="9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J</a:t>
            </a:r>
            <a:r>
              <a:rPr lang="ko-KR" altLang="ko-KR" sz="9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. </a:t>
            </a:r>
            <a:r>
              <a:rPr lang="ko-KR" altLang="ko-KR" sz="9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Zhang</a:t>
            </a:r>
            <a:r>
              <a:rPr lang="ko-KR" altLang="ko-KR" sz="9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, </a:t>
            </a:r>
            <a:r>
              <a:rPr lang="ko-KR" altLang="ko-KR" sz="9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M</a:t>
            </a:r>
            <a:r>
              <a:rPr lang="ko-KR" altLang="ko-KR" sz="9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. </a:t>
            </a:r>
            <a:r>
              <a:rPr lang="ko-KR" altLang="ko-KR" sz="9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N</a:t>
            </a:r>
            <a:r>
              <a:rPr lang="ko-KR" altLang="ko-KR" sz="9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. </a:t>
            </a:r>
            <a:r>
              <a:rPr lang="ko-KR" altLang="ko-KR" sz="9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Sreedhar</a:t>
            </a:r>
            <a:r>
              <a:rPr lang="ko-KR" altLang="ko-KR" sz="9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, and </a:t>
            </a:r>
            <a:r>
              <a:rPr lang="ko-KR" altLang="ko-KR" sz="9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O</a:t>
            </a:r>
            <a:r>
              <a:rPr lang="ko-KR" altLang="ko-KR" sz="9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. </a:t>
            </a:r>
            <a:r>
              <a:rPr lang="ko-KR" altLang="ko-KR" sz="9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Kuchaiev</a:t>
            </a:r>
            <a:r>
              <a:rPr lang="ko-KR" altLang="ko-KR" sz="9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, “HelpSteer2: </a:t>
            </a:r>
            <a:r>
              <a:rPr lang="ko-KR" altLang="ko-KR" sz="9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Open-source</a:t>
            </a:r>
            <a:r>
              <a:rPr lang="ko-KR" altLang="ko-KR" sz="9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</a:t>
            </a:r>
            <a:r>
              <a:rPr lang="ko-KR" altLang="ko-KR" sz="9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dataset</a:t>
            </a:r>
            <a:r>
              <a:rPr lang="ko-KR" altLang="ko-KR" sz="9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</a:t>
            </a:r>
            <a:r>
              <a:rPr lang="ko-KR" altLang="ko-KR" sz="9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for</a:t>
            </a:r>
            <a:r>
              <a:rPr lang="ko-KR" altLang="ko-KR" sz="9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</a:t>
            </a:r>
            <a:r>
              <a:rPr lang="ko-KR" altLang="ko-KR" sz="9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training</a:t>
            </a:r>
            <a:endParaRPr lang="en-US" altLang="ko-KR" sz="900" dirty="0">
              <a:solidFill>
                <a:srgbClr val="000000"/>
              </a:solidFill>
              <a:latin typeface="Arial" panose="020B0604020202020204" pitchFamily="34" charset="0"/>
              <a:ea typeface="-webkit-standard"/>
            </a:endParaRPr>
          </a:p>
          <a:p>
            <a:r>
              <a:rPr lang="ko-KR" altLang="ko-KR" sz="9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</a:t>
            </a:r>
            <a:r>
              <a:rPr lang="ko-KR" altLang="ko-KR" sz="9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top-performing</a:t>
            </a:r>
            <a:r>
              <a:rPr lang="ko-KR" altLang="ko-KR" sz="9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</a:t>
            </a:r>
            <a:r>
              <a:rPr lang="ko-KR" altLang="ko-KR" sz="9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reward</a:t>
            </a:r>
            <a:r>
              <a:rPr lang="ko-KR" altLang="ko-KR" sz="9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 </a:t>
            </a:r>
            <a:r>
              <a:rPr lang="ko-KR" altLang="ko-KR" sz="9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models</a:t>
            </a:r>
            <a:r>
              <a:rPr lang="ko-KR" altLang="ko-KR" sz="9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,” </a:t>
            </a:r>
            <a:r>
              <a:rPr lang="ko-KR" altLang="ko-KR" sz="900" dirty="0" err="1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in</a:t>
            </a:r>
            <a:r>
              <a:rPr lang="ko-KR" altLang="ko-KR" sz="9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 </a:t>
            </a:r>
            <a:r>
              <a:rPr lang="ko-KR" altLang="ko-KR" sz="900" i="1" dirty="0" err="1">
                <a:solidFill>
                  <a:srgbClr val="000000"/>
                </a:solidFill>
                <a:latin typeface="Arial" panose="020B0604020202020204" pitchFamily="34" charset="0"/>
              </a:rPr>
              <a:t>Advances</a:t>
            </a:r>
            <a:r>
              <a:rPr lang="ko-KR" altLang="ko-KR" sz="9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sz="900" i="1" dirty="0" err="1">
                <a:solidFill>
                  <a:srgbClr val="000000"/>
                </a:solidFill>
                <a:latin typeface="Arial" panose="020B0604020202020204" pitchFamily="34" charset="0"/>
              </a:rPr>
              <a:t>in</a:t>
            </a:r>
            <a:r>
              <a:rPr lang="ko-KR" altLang="ko-KR" sz="9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sz="900" i="1" dirty="0" err="1">
                <a:solidFill>
                  <a:srgbClr val="000000"/>
                </a:solidFill>
                <a:latin typeface="Arial" panose="020B0604020202020204" pitchFamily="34" charset="0"/>
              </a:rPr>
              <a:t>Neural</a:t>
            </a:r>
            <a:r>
              <a:rPr lang="ko-KR" altLang="ko-KR" sz="9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sz="900" i="1" dirty="0" err="1">
                <a:solidFill>
                  <a:srgbClr val="000000"/>
                </a:solidFill>
                <a:latin typeface="Arial" panose="020B0604020202020204" pitchFamily="34" charset="0"/>
              </a:rPr>
              <a:t>Information</a:t>
            </a:r>
            <a:r>
              <a:rPr lang="ko-KR" altLang="ko-KR" sz="900" i="1" dirty="0">
                <a:solidFill>
                  <a:srgbClr val="000000"/>
                </a:solidFill>
                <a:latin typeface="Arial" panose="020B0604020202020204" pitchFamily="34" charset="0"/>
              </a:rPr>
              <a:t> Processing Systems (</a:t>
            </a:r>
            <a:r>
              <a:rPr lang="ko-KR" altLang="ko-KR" sz="900" i="1" dirty="0" err="1">
                <a:solidFill>
                  <a:srgbClr val="000000"/>
                </a:solidFill>
                <a:latin typeface="Arial" panose="020B0604020202020204" pitchFamily="34" charset="0"/>
              </a:rPr>
              <a:t>NeurIPS</a:t>
            </a:r>
            <a:r>
              <a:rPr lang="ko-KR" altLang="ko-KR" sz="900" i="1" dirty="0">
                <a:solidFill>
                  <a:srgbClr val="000000"/>
                </a:solidFill>
                <a:latin typeface="Arial" panose="020B0604020202020204" pitchFamily="34" charset="0"/>
              </a:rPr>
              <a:t> 2024), </a:t>
            </a:r>
            <a:r>
              <a:rPr lang="ko-KR" altLang="ko-KR" sz="900" i="1" dirty="0" err="1">
                <a:solidFill>
                  <a:srgbClr val="000000"/>
                </a:solidFill>
                <a:latin typeface="Arial" panose="020B0604020202020204" pitchFamily="34" charset="0"/>
              </a:rPr>
              <a:t>Datasets</a:t>
            </a:r>
            <a:r>
              <a:rPr lang="ko-KR" altLang="ko-KR" sz="900" i="1" dirty="0">
                <a:solidFill>
                  <a:srgbClr val="000000"/>
                </a:solidFill>
                <a:latin typeface="Arial" panose="020B0604020202020204" pitchFamily="34" charset="0"/>
              </a:rPr>
              <a:t> and </a:t>
            </a:r>
            <a:r>
              <a:rPr lang="ko-KR" altLang="ko-KR" sz="900" i="1" dirty="0" err="1">
                <a:solidFill>
                  <a:srgbClr val="000000"/>
                </a:solidFill>
                <a:latin typeface="Arial" panose="020B0604020202020204" pitchFamily="34" charset="0"/>
              </a:rPr>
              <a:t>Benchmarks</a:t>
            </a:r>
            <a:r>
              <a:rPr lang="ko-KR" altLang="ko-KR" sz="9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sz="900" i="1" dirty="0" err="1">
                <a:solidFill>
                  <a:srgbClr val="000000"/>
                </a:solidFill>
                <a:latin typeface="Arial" panose="020B0604020202020204" pitchFamily="34" charset="0"/>
              </a:rPr>
              <a:t>Track</a:t>
            </a:r>
            <a:r>
              <a:rPr lang="ko-KR" altLang="ko-KR" sz="900" dirty="0">
                <a:solidFill>
                  <a:srgbClr val="000000"/>
                </a:solidFill>
                <a:latin typeface="Arial" panose="020B0604020202020204" pitchFamily="34" charset="0"/>
                <a:ea typeface="-webkit-standard"/>
              </a:rPr>
              <a:t>, 2024.</a:t>
            </a:r>
            <a:endParaRPr lang="ko-KR" altLang="ko-KR" sz="9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375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CC611-4606-1987-DCDE-F6E8B8C07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D6508C8-634A-79C6-7CDC-4D9D27265DED}"/>
              </a:ext>
            </a:extLst>
          </p:cNvPr>
          <p:cNvSpPr txBox="1"/>
          <p:nvPr/>
        </p:nvSpPr>
        <p:spPr>
          <a:xfrm>
            <a:off x="264816" y="184666"/>
            <a:ext cx="2164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400" b="1" dirty="0">
                <a:solidFill>
                  <a:srgbClr val="002060"/>
                </a:solidFill>
              </a:rPr>
              <a:t>Methodology</a:t>
            </a:r>
            <a:endParaRPr kumimoji="1" lang="ko-KR" altLang="en-US" sz="2400" b="1" dirty="0">
              <a:solidFill>
                <a:srgbClr val="002060"/>
              </a:solidFill>
            </a:endParaRPr>
          </a:p>
        </p:txBody>
      </p:sp>
      <p:cxnSp>
        <p:nvCxnSpPr>
          <p:cNvPr id="12" name="직선 연결선[R] 11">
            <a:extLst>
              <a:ext uri="{FF2B5EF4-FFF2-40B4-BE49-F238E27FC236}">
                <a16:creationId xmlns:a16="http://schemas.microsoft.com/office/drawing/2014/main" id="{DCC58F86-9FE0-3DE0-1608-8F4BA0E8238D}"/>
              </a:ext>
            </a:extLst>
          </p:cNvPr>
          <p:cNvCxnSpPr>
            <a:cxnSpLocks/>
          </p:cNvCxnSpPr>
          <p:nvPr/>
        </p:nvCxnSpPr>
        <p:spPr>
          <a:xfrm>
            <a:off x="290216" y="643438"/>
            <a:ext cx="8920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[R] 15">
            <a:extLst>
              <a:ext uri="{FF2B5EF4-FFF2-40B4-BE49-F238E27FC236}">
                <a16:creationId xmlns:a16="http://schemas.microsoft.com/office/drawing/2014/main" id="{B5A127AC-B629-CBB1-8952-918F014A8B3B}"/>
              </a:ext>
            </a:extLst>
          </p:cNvPr>
          <p:cNvCxnSpPr>
            <a:cxnSpLocks/>
          </p:cNvCxnSpPr>
          <p:nvPr/>
        </p:nvCxnSpPr>
        <p:spPr>
          <a:xfrm>
            <a:off x="954704" y="643438"/>
            <a:ext cx="1694710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[R] 17">
            <a:extLst>
              <a:ext uri="{FF2B5EF4-FFF2-40B4-BE49-F238E27FC236}">
                <a16:creationId xmlns:a16="http://schemas.microsoft.com/office/drawing/2014/main" id="{35C84E1D-706A-F36D-945A-6F651513AD8A}"/>
              </a:ext>
            </a:extLst>
          </p:cNvPr>
          <p:cNvCxnSpPr>
            <a:cxnSpLocks/>
          </p:cNvCxnSpPr>
          <p:nvPr/>
        </p:nvCxnSpPr>
        <p:spPr>
          <a:xfrm>
            <a:off x="264816" y="646331"/>
            <a:ext cx="8920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DFA2897-95AC-A0A7-E0A0-D66162BE6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192080-3D0B-7A97-0846-9E6F1CEA6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F287144-6F05-E557-7FDA-4CA86347DD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70" t="1042" r="1100" b="52493"/>
          <a:stretch>
            <a:fillRect/>
          </a:stretch>
        </p:blipFill>
        <p:spPr>
          <a:xfrm>
            <a:off x="579861" y="1008114"/>
            <a:ext cx="11227018" cy="209515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856966D-DB09-BDF3-D505-7BDD9C6237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81" t="53536" r="689" b="6503"/>
          <a:stretch>
            <a:fillRect/>
          </a:stretch>
        </p:blipFill>
        <p:spPr>
          <a:xfrm>
            <a:off x="579861" y="3292060"/>
            <a:ext cx="11227018" cy="180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6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D93F3-7117-4A3B-955F-1A4803470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>
            <a:extLst>
              <a:ext uri="{FF2B5EF4-FFF2-40B4-BE49-F238E27FC236}">
                <a16:creationId xmlns:a16="http://schemas.microsoft.com/office/drawing/2014/main" id="{01A90F45-12FE-7429-ED89-584195F5D90F}"/>
              </a:ext>
            </a:extLst>
          </p:cNvPr>
          <p:cNvSpPr/>
          <p:nvPr/>
        </p:nvSpPr>
        <p:spPr>
          <a:xfrm>
            <a:off x="7224923" y="4390738"/>
            <a:ext cx="1608724" cy="1507531"/>
          </a:xfrm>
          <a:prstGeom prst="rect">
            <a:avLst/>
          </a:prstGeom>
          <a:solidFill>
            <a:srgbClr val="DFF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CCD9871-3AB7-D7C0-900A-E2A049B2E916}"/>
              </a:ext>
            </a:extLst>
          </p:cNvPr>
          <p:cNvSpPr/>
          <p:nvPr/>
        </p:nvSpPr>
        <p:spPr>
          <a:xfrm>
            <a:off x="8833647" y="4390738"/>
            <a:ext cx="2163480" cy="1507531"/>
          </a:xfrm>
          <a:prstGeom prst="rect">
            <a:avLst/>
          </a:prstGeom>
          <a:solidFill>
            <a:srgbClr val="FFEA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E7F751-5B3D-EF3E-940C-62051B939348}"/>
              </a:ext>
            </a:extLst>
          </p:cNvPr>
          <p:cNvSpPr txBox="1"/>
          <p:nvPr/>
        </p:nvSpPr>
        <p:spPr>
          <a:xfrm>
            <a:off x="264816" y="184666"/>
            <a:ext cx="2316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400" b="1" dirty="0">
                <a:solidFill>
                  <a:srgbClr val="002060"/>
                </a:solidFill>
              </a:rPr>
              <a:t>Reward Model</a:t>
            </a:r>
            <a:endParaRPr kumimoji="1" lang="ko-KR" altLang="en-US" sz="2400" b="1" dirty="0">
              <a:solidFill>
                <a:srgbClr val="002060"/>
              </a:solidFill>
            </a:endParaRPr>
          </a:p>
        </p:txBody>
      </p:sp>
      <p:cxnSp>
        <p:nvCxnSpPr>
          <p:cNvPr id="12" name="직선 연결선[R] 11">
            <a:extLst>
              <a:ext uri="{FF2B5EF4-FFF2-40B4-BE49-F238E27FC236}">
                <a16:creationId xmlns:a16="http://schemas.microsoft.com/office/drawing/2014/main" id="{73ECFF92-4CD0-317D-D43B-68DD4D5F1C3B}"/>
              </a:ext>
            </a:extLst>
          </p:cNvPr>
          <p:cNvCxnSpPr>
            <a:cxnSpLocks/>
          </p:cNvCxnSpPr>
          <p:nvPr/>
        </p:nvCxnSpPr>
        <p:spPr>
          <a:xfrm>
            <a:off x="290216" y="643438"/>
            <a:ext cx="8920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[R] 15">
            <a:extLst>
              <a:ext uri="{FF2B5EF4-FFF2-40B4-BE49-F238E27FC236}">
                <a16:creationId xmlns:a16="http://schemas.microsoft.com/office/drawing/2014/main" id="{152BB8C3-AAB6-2124-88FB-EF9A8FE806CA}"/>
              </a:ext>
            </a:extLst>
          </p:cNvPr>
          <p:cNvCxnSpPr>
            <a:cxnSpLocks/>
          </p:cNvCxnSpPr>
          <p:nvPr/>
        </p:nvCxnSpPr>
        <p:spPr>
          <a:xfrm>
            <a:off x="954704" y="643438"/>
            <a:ext cx="1694710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[R] 17">
            <a:extLst>
              <a:ext uri="{FF2B5EF4-FFF2-40B4-BE49-F238E27FC236}">
                <a16:creationId xmlns:a16="http://schemas.microsoft.com/office/drawing/2014/main" id="{A23A6FE9-49DA-6DDB-C2BC-499E6F797D56}"/>
              </a:ext>
            </a:extLst>
          </p:cNvPr>
          <p:cNvCxnSpPr>
            <a:cxnSpLocks/>
          </p:cNvCxnSpPr>
          <p:nvPr/>
        </p:nvCxnSpPr>
        <p:spPr>
          <a:xfrm>
            <a:off x="264816" y="646331"/>
            <a:ext cx="8920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DAD2A8A-4666-0A83-F5B6-FF17C42E8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FA401D-E700-B623-E694-E86C1BCBE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id="{419D0B3B-D4D1-EB11-9B28-56C8CECB54E8}"/>
              </a:ext>
            </a:extLst>
          </p:cNvPr>
          <p:cNvSpPr/>
          <p:nvPr/>
        </p:nvSpPr>
        <p:spPr>
          <a:xfrm>
            <a:off x="1251479" y="4678235"/>
            <a:ext cx="914400" cy="914400"/>
          </a:xfrm>
          <a:prstGeom prst="roundRect">
            <a:avLst/>
          </a:prstGeom>
          <a:solidFill>
            <a:srgbClr val="E4E1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dirty="0">
                <a:solidFill>
                  <a:schemeClr val="tx1"/>
                </a:solidFill>
              </a:rPr>
              <a:t>Query</a:t>
            </a:r>
            <a:endParaRPr kumimoji="1" lang="ko-KR" altLang="en-US" dirty="0">
              <a:solidFill>
                <a:schemeClr val="tx1"/>
              </a:solidFill>
            </a:endParaRP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63F34131-EA23-EFB3-47BF-0DBD88F0C1FC}"/>
              </a:ext>
            </a:extLst>
          </p:cNvPr>
          <p:cNvCxnSpPr>
            <a:cxnSpLocks/>
          </p:cNvCxnSpPr>
          <p:nvPr/>
        </p:nvCxnSpPr>
        <p:spPr>
          <a:xfrm>
            <a:off x="2280329" y="5135435"/>
            <a:ext cx="30550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모서리가 둥근 직사각형 14">
            <a:extLst>
              <a:ext uri="{FF2B5EF4-FFF2-40B4-BE49-F238E27FC236}">
                <a16:creationId xmlns:a16="http://schemas.microsoft.com/office/drawing/2014/main" id="{5850B842-B534-094F-6C4B-A91796DBF5B2}"/>
              </a:ext>
            </a:extLst>
          </p:cNvPr>
          <p:cNvSpPr/>
          <p:nvPr/>
        </p:nvSpPr>
        <p:spPr>
          <a:xfrm>
            <a:off x="2669599" y="4678235"/>
            <a:ext cx="1542680" cy="914400"/>
          </a:xfrm>
          <a:prstGeom prst="roundRect">
            <a:avLst/>
          </a:prstGeom>
          <a:solidFill>
            <a:srgbClr val="E4E1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dirty="0">
                <a:solidFill>
                  <a:schemeClr val="tx1"/>
                </a:solidFill>
              </a:rPr>
              <a:t>CRPO</a:t>
            </a:r>
            <a:endParaRPr kumimoji="1"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모서리가 둥근 직사각형 20">
            <a:extLst>
              <a:ext uri="{FF2B5EF4-FFF2-40B4-BE49-F238E27FC236}">
                <a16:creationId xmlns:a16="http://schemas.microsoft.com/office/drawing/2014/main" id="{609B0EEB-2176-4808-7C28-62F2AB48E446}"/>
              </a:ext>
            </a:extLst>
          </p:cNvPr>
          <p:cNvSpPr/>
          <p:nvPr/>
        </p:nvSpPr>
        <p:spPr>
          <a:xfrm>
            <a:off x="4715999" y="4477778"/>
            <a:ext cx="2024728" cy="1315309"/>
          </a:xfrm>
          <a:prstGeom prst="roundRect">
            <a:avLst/>
          </a:prstGeom>
          <a:solidFill>
            <a:srgbClr val="C8FE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ko-KR" b="1" dirty="0">
                <a:solidFill>
                  <a:srgbClr val="000000"/>
                </a:solidFill>
                <a:latin typeface="Arial" panose="020B0604020202020204" pitchFamily="34" charset="0"/>
              </a:rPr>
              <a:t>ArmoRM-Llama3-8B-v0.1</a:t>
            </a:r>
            <a:endParaRPr kumimoji="1" lang="ko-KR" alt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 descr="image">
            <a:extLst>
              <a:ext uri="{FF2B5EF4-FFF2-40B4-BE49-F238E27FC236}">
                <a16:creationId xmlns:a16="http://schemas.microsoft.com/office/drawing/2014/main" id="{61D263FF-5514-CDF3-47E9-BE5D7CF04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237" y="781775"/>
            <a:ext cx="6744524" cy="264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077975A-7F3F-061A-B3A1-801E18E52E0E}"/>
              </a:ext>
            </a:extLst>
          </p:cNvPr>
          <p:cNvSpPr txBox="1"/>
          <p:nvPr/>
        </p:nvSpPr>
        <p:spPr>
          <a:xfrm>
            <a:off x="634269" y="1870158"/>
            <a:ext cx="389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ArmoRM-Llama3-8B-v0.1</a:t>
            </a:r>
            <a:r>
              <a:rPr lang="en-US" altLang="ko-KR" dirty="0"/>
              <a:t> (</a:t>
            </a:r>
            <a:r>
              <a:rPr lang="en-US" altLang="ko-KR" dirty="0" err="1"/>
              <a:t>RLHFlow</a:t>
            </a:r>
            <a:r>
              <a:rPr lang="en-US" altLang="ko-KR" dirty="0"/>
              <a:t>; Findings of EMNLP 2024)</a:t>
            </a:r>
            <a:endParaRPr kumimoji="1" lang="ko-KR" altLang="en-US" dirty="0"/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3E8EB959-6531-5FCF-A2EE-C6F0420F97AB}"/>
              </a:ext>
            </a:extLst>
          </p:cNvPr>
          <p:cNvCxnSpPr>
            <a:cxnSpLocks/>
          </p:cNvCxnSpPr>
          <p:nvPr/>
        </p:nvCxnSpPr>
        <p:spPr>
          <a:xfrm>
            <a:off x="4316155" y="5135432"/>
            <a:ext cx="295968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왼쪽 중괄호[L] 23">
            <a:extLst>
              <a:ext uri="{FF2B5EF4-FFF2-40B4-BE49-F238E27FC236}">
                <a16:creationId xmlns:a16="http://schemas.microsoft.com/office/drawing/2014/main" id="{92C05D58-BA5B-B762-D5C0-07C12CA6A5C5}"/>
              </a:ext>
            </a:extLst>
          </p:cNvPr>
          <p:cNvSpPr/>
          <p:nvPr/>
        </p:nvSpPr>
        <p:spPr>
          <a:xfrm>
            <a:off x="6762399" y="4341512"/>
            <a:ext cx="462524" cy="1587841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93CB71-AE19-7962-0F3A-CEA4928DCE65}"/>
              </a:ext>
            </a:extLst>
          </p:cNvPr>
          <p:cNvSpPr txBox="1"/>
          <p:nvPr/>
        </p:nvSpPr>
        <p:spPr>
          <a:xfrm>
            <a:off x="7254058" y="4420941"/>
            <a:ext cx="37712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ea typeface="SimSun" panose="02010600030101010101" pitchFamily="2" charset="-122"/>
              </a:rPr>
              <a:t>“helpfulness”:  “</a:t>
            </a:r>
            <a:r>
              <a:rPr kumimoji="1" lang="en-US" altLang="ko-KR" i="1" dirty="0" err="1">
                <a:ea typeface="SimSun" panose="02010600030101010101" pitchFamily="2" charset="-122"/>
              </a:rPr>
              <a:t>helpfulness_score</a:t>
            </a:r>
            <a:r>
              <a:rPr kumimoji="1" lang="en-US" altLang="ko-KR" dirty="0">
                <a:ea typeface="SimSun" panose="02010600030101010101" pitchFamily="2" charset="-122"/>
              </a:rPr>
              <a:t>”,</a:t>
            </a:r>
          </a:p>
          <a:p>
            <a:r>
              <a:rPr kumimoji="1" lang="en-US" altLang="ko-KR" dirty="0">
                <a:ea typeface="SimSun" panose="02010600030101010101" pitchFamily="2" charset="-122"/>
              </a:rPr>
              <a:t>“correctness”:  “</a:t>
            </a:r>
            <a:r>
              <a:rPr kumimoji="1" lang="en-US" altLang="ko-KR" i="1" dirty="0" err="1">
                <a:ea typeface="SimSun" panose="02010600030101010101" pitchFamily="2" charset="-122"/>
              </a:rPr>
              <a:t>correctness_score</a:t>
            </a:r>
            <a:r>
              <a:rPr kumimoji="1" lang="en-US" altLang="ko-KR" dirty="0">
                <a:ea typeface="SimSun" panose="02010600030101010101" pitchFamily="2" charset="-122"/>
              </a:rPr>
              <a:t>”,</a:t>
            </a:r>
            <a:endParaRPr kumimoji="1" lang="ko-KR" altLang="en-US" dirty="0"/>
          </a:p>
          <a:p>
            <a:r>
              <a:rPr kumimoji="1" lang="en-US" altLang="ko-KR" dirty="0">
                <a:ea typeface="SimSun" panose="02010600030101010101" pitchFamily="2" charset="-122"/>
              </a:rPr>
              <a:t> “coherence”:   “</a:t>
            </a:r>
            <a:r>
              <a:rPr kumimoji="1" lang="en-US" altLang="ko-KR" i="1" dirty="0" err="1">
                <a:ea typeface="SimSun" panose="02010600030101010101" pitchFamily="2" charset="-122"/>
              </a:rPr>
              <a:t>coherence_score</a:t>
            </a:r>
            <a:r>
              <a:rPr kumimoji="1" lang="en-US" altLang="ko-KR" dirty="0">
                <a:ea typeface="SimSun" panose="02010600030101010101" pitchFamily="2" charset="-122"/>
              </a:rPr>
              <a:t>”,</a:t>
            </a:r>
            <a:endParaRPr kumimoji="1" lang="ko-KR" altLang="en-US" dirty="0"/>
          </a:p>
          <a:p>
            <a:r>
              <a:rPr kumimoji="1" lang="en-US" altLang="ko-KR" dirty="0">
                <a:ea typeface="SimSun" panose="02010600030101010101" pitchFamily="2" charset="-122"/>
              </a:rPr>
              <a:t>“complexity”:   “</a:t>
            </a:r>
            <a:r>
              <a:rPr kumimoji="1" lang="en-US" altLang="ko-KR" i="1" dirty="0" err="1">
                <a:ea typeface="SimSun" panose="02010600030101010101" pitchFamily="2" charset="-122"/>
              </a:rPr>
              <a:t>complexity_score</a:t>
            </a:r>
            <a:r>
              <a:rPr kumimoji="1" lang="en-US" altLang="ko-KR" dirty="0">
                <a:ea typeface="SimSun" panose="02010600030101010101" pitchFamily="2" charset="-122"/>
              </a:rPr>
              <a:t>”,</a:t>
            </a:r>
            <a:endParaRPr kumimoji="1" lang="ko-KR" altLang="en-US" dirty="0"/>
          </a:p>
          <a:p>
            <a:r>
              <a:rPr kumimoji="1" lang="en-US" altLang="ko-KR" dirty="0">
                <a:ea typeface="SimSun" panose="02010600030101010101" pitchFamily="2" charset="-122"/>
              </a:rPr>
              <a:t> “verbosity” :   “</a:t>
            </a:r>
            <a:r>
              <a:rPr kumimoji="1" lang="en-US" altLang="ko-KR" i="1" dirty="0" err="1">
                <a:ea typeface="SimSun" panose="02010600030101010101" pitchFamily="2" charset="-122"/>
              </a:rPr>
              <a:t>verbosity_score</a:t>
            </a:r>
            <a:r>
              <a:rPr kumimoji="1" lang="en-US" altLang="ko-KR" dirty="0">
                <a:ea typeface="SimSun" panose="02010600030101010101" pitchFamily="2" charset="-122"/>
              </a:rPr>
              <a:t>”,</a:t>
            </a:r>
            <a:endParaRPr kumimoji="1"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A316E6-3AA7-F420-FA28-09076CE4C20F}"/>
              </a:ext>
            </a:extLst>
          </p:cNvPr>
          <p:cNvSpPr txBox="1"/>
          <p:nvPr/>
        </p:nvSpPr>
        <p:spPr>
          <a:xfrm>
            <a:off x="9020430" y="5928472"/>
            <a:ext cx="1789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400" dirty="0"/>
              <a:t>Each score range in</a:t>
            </a:r>
          </a:p>
          <a:p>
            <a:pPr algn="ctr"/>
            <a:r>
              <a:rPr kumimoji="1" lang="en-US" altLang="ko-KR" sz="1400" dirty="0"/>
              <a:t>[0, 4]</a:t>
            </a:r>
            <a:endParaRPr kumimoji="1"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68985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EC602-EA15-2832-1ADE-65A317EE3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8899E7F-229E-491E-CB9C-0BCFF70CA1DF}"/>
              </a:ext>
            </a:extLst>
          </p:cNvPr>
          <p:cNvSpPr txBox="1"/>
          <p:nvPr/>
        </p:nvSpPr>
        <p:spPr>
          <a:xfrm>
            <a:off x="264816" y="184666"/>
            <a:ext cx="1697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400" b="1" dirty="0">
                <a:solidFill>
                  <a:srgbClr val="002060"/>
                </a:solidFill>
              </a:rPr>
              <a:t>Evaluation</a:t>
            </a:r>
            <a:endParaRPr kumimoji="1" lang="ko-KR" altLang="en-US" sz="2400" b="1" dirty="0">
              <a:solidFill>
                <a:srgbClr val="002060"/>
              </a:solidFill>
            </a:endParaRPr>
          </a:p>
        </p:txBody>
      </p:sp>
      <p:cxnSp>
        <p:nvCxnSpPr>
          <p:cNvPr id="12" name="직선 연결선[R] 11">
            <a:extLst>
              <a:ext uri="{FF2B5EF4-FFF2-40B4-BE49-F238E27FC236}">
                <a16:creationId xmlns:a16="http://schemas.microsoft.com/office/drawing/2014/main" id="{346A7614-6E34-F664-B875-47EFC358FE40}"/>
              </a:ext>
            </a:extLst>
          </p:cNvPr>
          <p:cNvCxnSpPr>
            <a:cxnSpLocks/>
          </p:cNvCxnSpPr>
          <p:nvPr/>
        </p:nvCxnSpPr>
        <p:spPr>
          <a:xfrm>
            <a:off x="290216" y="643438"/>
            <a:ext cx="8920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[R] 15">
            <a:extLst>
              <a:ext uri="{FF2B5EF4-FFF2-40B4-BE49-F238E27FC236}">
                <a16:creationId xmlns:a16="http://schemas.microsoft.com/office/drawing/2014/main" id="{8CB3A0B2-4B01-A382-1935-A28E751AD3A7}"/>
              </a:ext>
            </a:extLst>
          </p:cNvPr>
          <p:cNvCxnSpPr>
            <a:cxnSpLocks/>
          </p:cNvCxnSpPr>
          <p:nvPr/>
        </p:nvCxnSpPr>
        <p:spPr>
          <a:xfrm>
            <a:off x="954704" y="643438"/>
            <a:ext cx="1694710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[R] 17">
            <a:extLst>
              <a:ext uri="{FF2B5EF4-FFF2-40B4-BE49-F238E27FC236}">
                <a16:creationId xmlns:a16="http://schemas.microsoft.com/office/drawing/2014/main" id="{381BCBAB-638E-2ED0-2250-EBA28B493215}"/>
              </a:ext>
            </a:extLst>
          </p:cNvPr>
          <p:cNvCxnSpPr>
            <a:cxnSpLocks/>
          </p:cNvCxnSpPr>
          <p:nvPr/>
        </p:nvCxnSpPr>
        <p:spPr>
          <a:xfrm>
            <a:off x="264816" y="646331"/>
            <a:ext cx="8920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39C5E3A-9786-1141-2067-A8BB61BAD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D804AF-90AB-17A8-8D92-30C7FC247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BCE751-E2B3-F0C0-8C54-EF116F44C081}"/>
                  </a:ext>
                </a:extLst>
              </p:cNvPr>
              <p:cNvSpPr txBox="1"/>
              <p:nvPr/>
            </p:nvSpPr>
            <p:spPr>
              <a:xfrm>
                <a:off x="290216" y="1102211"/>
                <a:ext cx="8531503" cy="3682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lvl="0" indent="-28575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ko-KR" altLang="ko-KR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Each</a:t>
                </a:r>
                <a:r>
                  <a:rPr lang="ko-KR" altLang="ko-KR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ko-KR" altLang="ko-KR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in</a:t>
                </a:r>
                <a:r>
                  <a:rPr lang="ko-KR" altLang="ko-KR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ko-KR" altLang="ko-KR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the</a:t>
                </a:r>
                <a:r>
                  <a:rPr lang="ko-KR" altLang="ko-KR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ko-KR" altLang="ko-KR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range</a:t>
                </a:r>
                <a:r>
                  <a:rPr lang="ko-KR" altLang="ko-KR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ko-KR" altLang="ko-KR" sz="24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[0, 4]</a:t>
                </a:r>
                <a:r>
                  <a:rPr lang="en-US" altLang="ko-KR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:</a:t>
                </a:r>
              </a:p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Score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help</m:t>
                        </m:r>
                      </m:sub>
                    </m:sSub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corr</m:t>
                        </m:r>
                      </m:sub>
                    </m:sSub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coh</m:t>
                        </m:r>
                      </m:sub>
                    </m:sSub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comp</m:t>
                        </m:r>
                      </m:sub>
                    </m:sSub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verb</m:t>
                        </m:r>
                      </m:sub>
                    </m:sSub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ko-KR" sz="24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altLang="ko-KR" sz="24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marL="285750" lvl="0" indent="-28575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ko-KR" altLang="ko-KR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Each</a:t>
                </a:r>
                <a:r>
                  <a:rPr lang="ko-KR" altLang="ko-KR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ko-KR" altLang="ko-KR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score</a:t>
                </a:r>
                <a:r>
                  <a:rPr lang="ko-KR" altLang="ko-KR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ko-KR" altLang="ko-KR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is</a:t>
                </a:r>
                <a:r>
                  <a:rPr lang="ko-KR" altLang="ko-KR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ko-KR" altLang="ko-KR" sz="2400" b="1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normalized</a:t>
                </a:r>
                <a:r>
                  <a:rPr lang="ko-KR" altLang="ko-KR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ko-KR" altLang="ko-KR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by</a:t>
                </a:r>
                <a:r>
                  <a:rPr lang="ko-KR" altLang="ko-KR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ko-KR" altLang="ko-KR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dividing</a:t>
                </a:r>
                <a:r>
                  <a:rPr lang="ko-KR" altLang="ko-KR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ko-KR" altLang="ko-KR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by</a:t>
                </a:r>
                <a:r>
                  <a:rPr lang="ko-KR" altLang="ko-KR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4, </a:t>
                </a:r>
                <a:r>
                  <a:rPr lang="ko-KR" altLang="ko-KR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then</a:t>
                </a:r>
                <a:r>
                  <a:rPr lang="ko-KR" altLang="ko-KR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ko-KR" altLang="ko-KR" sz="2400" b="1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averaged</a:t>
                </a:r>
                <a:r>
                  <a:rPr lang="ko-KR" altLang="ko-KR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:</a:t>
                </a:r>
                <a:br>
                  <a:rPr lang="ko-KR" altLang="ko-KR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Score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ko-KR" altLang="ko-KR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ko-KR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ko-KR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ko-KR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ko-KR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altLang="ko-KR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altLang="ko-KR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altLang="ko-KR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altLang="ko-KR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sz="2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2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ko-KR" sz="2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  <m:r>
                              <a:rPr lang="en-US" altLang="ko-KR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altLang="ko-K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p>
                                <m:r>
                                  <a:rPr lang="en-US" altLang="ko-K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altLang="ko-K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ko-K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p>
                                <m:r>
                                  <a:rPr lang="en-US" altLang="ko-K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altLang="ko-KR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ko-KR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nary>
                  </m:oMath>
                </a14:m>
                <a:endParaRPr kumimoji="1" lang="en-US" altLang="ko-KR" sz="2400" dirty="0"/>
              </a:p>
              <a:p>
                <a:pPr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ko-KR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yielding</a:t>
                </a:r>
                <a:r>
                  <a:rPr lang="ko-KR" altLang="ko-KR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ko-KR" altLang="ko-KR" sz="24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a</a:t>
                </a:r>
                <a:r>
                  <a:rPr lang="ko-KR" altLang="ko-KR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ko-KR" altLang="ko-KR" sz="2400" b="1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single</a:t>
                </a:r>
                <a:r>
                  <a:rPr lang="ko-KR" altLang="ko-KR" sz="24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ko-KR" altLang="ko-KR" sz="2400" b="1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quality</a:t>
                </a:r>
                <a:r>
                  <a:rPr lang="ko-KR" altLang="ko-KR" sz="24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ko-KR" altLang="ko-KR" sz="2400" b="1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score</a:t>
                </a:r>
                <a:r>
                  <a:rPr lang="ko-KR" altLang="ko-KR" sz="24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ko-KR" altLang="ko-KR" sz="2400" b="1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in</a:t>
                </a:r>
                <a:r>
                  <a:rPr lang="ko-KR" altLang="ko-KR" sz="24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[0, 1]</a:t>
                </a:r>
                <a:r>
                  <a:rPr lang="ko-KR" altLang="ko-KR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.</a:t>
                </a:r>
                <a:endParaRPr lang="en-US" altLang="ko-KR" sz="24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BCE751-E2B3-F0C0-8C54-EF116F44C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16" y="1102211"/>
                <a:ext cx="8531503" cy="3682483"/>
              </a:xfrm>
              <a:prstGeom prst="rect">
                <a:avLst/>
              </a:prstGeom>
              <a:blipFill>
                <a:blip r:embed="rId3"/>
                <a:stretch>
                  <a:fillRect l="-1190" r="-149" b="-58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206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2A3BE-172F-6924-10FC-F5F464F2D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330D4B0-BB2E-2650-5A43-8AFFA5CAF439}"/>
              </a:ext>
            </a:extLst>
          </p:cNvPr>
          <p:cNvSpPr txBox="1"/>
          <p:nvPr/>
        </p:nvSpPr>
        <p:spPr>
          <a:xfrm>
            <a:off x="264816" y="184666"/>
            <a:ext cx="2993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400" b="1" dirty="0">
                <a:solidFill>
                  <a:srgbClr val="002060"/>
                </a:solidFill>
              </a:rPr>
              <a:t>Experiment Results</a:t>
            </a:r>
            <a:endParaRPr kumimoji="1" lang="ko-KR" altLang="en-US" sz="2400" b="1" dirty="0">
              <a:solidFill>
                <a:srgbClr val="002060"/>
              </a:solidFill>
            </a:endParaRPr>
          </a:p>
        </p:txBody>
      </p:sp>
      <p:cxnSp>
        <p:nvCxnSpPr>
          <p:cNvPr id="12" name="직선 연결선[R] 11">
            <a:extLst>
              <a:ext uri="{FF2B5EF4-FFF2-40B4-BE49-F238E27FC236}">
                <a16:creationId xmlns:a16="http://schemas.microsoft.com/office/drawing/2014/main" id="{C316635C-EDBB-1422-B6B9-03C51D68F625}"/>
              </a:ext>
            </a:extLst>
          </p:cNvPr>
          <p:cNvCxnSpPr>
            <a:cxnSpLocks/>
          </p:cNvCxnSpPr>
          <p:nvPr/>
        </p:nvCxnSpPr>
        <p:spPr>
          <a:xfrm>
            <a:off x="290216" y="643438"/>
            <a:ext cx="8920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[R] 15">
            <a:extLst>
              <a:ext uri="{FF2B5EF4-FFF2-40B4-BE49-F238E27FC236}">
                <a16:creationId xmlns:a16="http://schemas.microsoft.com/office/drawing/2014/main" id="{AE25A8E5-907E-5626-745D-81AA0D97BAAC}"/>
              </a:ext>
            </a:extLst>
          </p:cNvPr>
          <p:cNvCxnSpPr>
            <a:cxnSpLocks/>
          </p:cNvCxnSpPr>
          <p:nvPr/>
        </p:nvCxnSpPr>
        <p:spPr>
          <a:xfrm>
            <a:off x="954704" y="643438"/>
            <a:ext cx="1694710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[R] 17">
            <a:extLst>
              <a:ext uri="{FF2B5EF4-FFF2-40B4-BE49-F238E27FC236}">
                <a16:creationId xmlns:a16="http://schemas.microsoft.com/office/drawing/2014/main" id="{13FD1BB4-4F4F-93B9-0488-DE33FCE6AB19}"/>
              </a:ext>
            </a:extLst>
          </p:cNvPr>
          <p:cNvCxnSpPr>
            <a:cxnSpLocks/>
          </p:cNvCxnSpPr>
          <p:nvPr/>
        </p:nvCxnSpPr>
        <p:spPr>
          <a:xfrm>
            <a:off x="264816" y="646331"/>
            <a:ext cx="8920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FAE70D6-CA16-4748-3F1B-89BDF3F52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B37B6E-B7CB-385F-058F-BCBCE7666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0B3B639-D91B-6EDC-EB69-3BF1A1946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8" y="1505974"/>
            <a:ext cx="12068283" cy="374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71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063A2-FE5B-74E1-E10F-43A00C0F4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15EAEBB-0E46-B101-AB43-3B6B9FBD4B72}"/>
              </a:ext>
            </a:extLst>
          </p:cNvPr>
          <p:cNvSpPr txBox="1"/>
          <p:nvPr/>
        </p:nvSpPr>
        <p:spPr>
          <a:xfrm>
            <a:off x="264816" y="184666"/>
            <a:ext cx="142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400" b="1" dirty="0">
                <a:solidFill>
                  <a:srgbClr val="002060"/>
                </a:solidFill>
              </a:rPr>
              <a:t>Ablation</a:t>
            </a:r>
            <a:endParaRPr kumimoji="1" lang="ko-KR" altLang="en-US" sz="2400" b="1" dirty="0">
              <a:solidFill>
                <a:srgbClr val="002060"/>
              </a:solidFill>
            </a:endParaRPr>
          </a:p>
        </p:txBody>
      </p:sp>
      <p:cxnSp>
        <p:nvCxnSpPr>
          <p:cNvPr id="12" name="직선 연결선[R] 11">
            <a:extLst>
              <a:ext uri="{FF2B5EF4-FFF2-40B4-BE49-F238E27FC236}">
                <a16:creationId xmlns:a16="http://schemas.microsoft.com/office/drawing/2014/main" id="{0A82628F-6EFA-1EA7-AB76-AA06A563C6EA}"/>
              </a:ext>
            </a:extLst>
          </p:cNvPr>
          <p:cNvCxnSpPr>
            <a:cxnSpLocks/>
          </p:cNvCxnSpPr>
          <p:nvPr/>
        </p:nvCxnSpPr>
        <p:spPr>
          <a:xfrm>
            <a:off x="290216" y="643438"/>
            <a:ext cx="8920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[R] 15">
            <a:extLst>
              <a:ext uri="{FF2B5EF4-FFF2-40B4-BE49-F238E27FC236}">
                <a16:creationId xmlns:a16="http://schemas.microsoft.com/office/drawing/2014/main" id="{F6BBD1AE-C977-3908-8A5F-7DB0790F66D6}"/>
              </a:ext>
            </a:extLst>
          </p:cNvPr>
          <p:cNvCxnSpPr>
            <a:cxnSpLocks/>
          </p:cNvCxnSpPr>
          <p:nvPr/>
        </p:nvCxnSpPr>
        <p:spPr>
          <a:xfrm>
            <a:off x="954704" y="643438"/>
            <a:ext cx="1694710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[R] 17">
            <a:extLst>
              <a:ext uri="{FF2B5EF4-FFF2-40B4-BE49-F238E27FC236}">
                <a16:creationId xmlns:a16="http://schemas.microsoft.com/office/drawing/2014/main" id="{B0E3240D-D273-2A5B-6D75-7EA620F2EB0F}"/>
              </a:ext>
            </a:extLst>
          </p:cNvPr>
          <p:cNvCxnSpPr>
            <a:cxnSpLocks/>
          </p:cNvCxnSpPr>
          <p:nvPr/>
        </p:nvCxnSpPr>
        <p:spPr>
          <a:xfrm>
            <a:off x="264816" y="646331"/>
            <a:ext cx="8920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4044723-06E6-AE96-CDCC-410F50F54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CD7223-3940-6939-AC95-A2B2C1309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6B89219-15A0-8E78-7D46-5D56F6C99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60" y="1325239"/>
            <a:ext cx="4760664" cy="335476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44BDEF5-DE72-4AF2-6F70-9F39A56CE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175" y="2128351"/>
            <a:ext cx="4690813" cy="23262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B53EB6-3D45-77A8-DDAA-6F88D2476B6B}"/>
              </a:ext>
            </a:extLst>
          </p:cNvPr>
          <p:cNvSpPr txBox="1"/>
          <p:nvPr/>
        </p:nvSpPr>
        <p:spPr>
          <a:xfrm>
            <a:off x="509860" y="5011340"/>
            <a:ext cx="52567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(1) </a:t>
            </a:r>
            <a:r>
              <a:rPr kumimoji="0" lang="en-US" altLang="ko-KR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Trimaximal-Prompt Selection (</a:t>
            </a:r>
            <a:r>
              <a:rPr kumimoji="0" lang="ko-KR" altLang="ko-KR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TPS</a:t>
            </a:r>
            <a:r>
              <a:rPr kumimoji="0" lang="en-US" altLang="ko-KR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r>
              <a:rPr kumimoji="0" lang="ko-KR" altLang="ko-KR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ko-KR" altLang="ko-KR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ablation</a:t>
            </a:r>
            <a:r>
              <a:rPr kumimoji="0" lang="ko-KR" altLang="ko-KR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blate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CRPO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by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removing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contrastive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reasoning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restricting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method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ko-KR" altLang="ko-KR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only</a:t>
            </a:r>
            <a:r>
              <a:rPr kumimoji="0" lang="ko-KR" altLang="ko-KR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ko-KR" altLang="ko-KR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ko-KR" altLang="ko-KR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top-3 </a:t>
            </a:r>
            <a:r>
              <a:rPr kumimoji="0" lang="ko-KR" altLang="ko-KR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retrieved</a:t>
            </a:r>
            <a:r>
              <a:rPr kumimoji="0" lang="ko-KR" altLang="ko-KR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ko-KR" altLang="ko-KR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prompts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n-US" altLang="ko-KR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7CF15E-FC88-6275-D631-37C30BC43BAD}"/>
              </a:ext>
            </a:extLst>
          </p:cNvPr>
          <p:cNvSpPr txBox="1"/>
          <p:nvPr/>
        </p:nvSpPr>
        <p:spPr>
          <a:xfrm>
            <a:off x="6425377" y="5011340"/>
            <a:ext cx="5399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b="1" dirty="0">
                <a:solidFill>
                  <a:srgbClr val="000000"/>
                </a:solidFill>
                <a:latin typeface="Arial" panose="020B0604020202020204" pitchFamily="34" charset="0"/>
              </a:rPr>
              <a:t>(2) </a:t>
            </a:r>
            <a:r>
              <a:rPr lang="ko-KR" altLang="ko-KR" b="1" dirty="0" err="1">
                <a:solidFill>
                  <a:srgbClr val="000000"/>
                </a:solidFill>
                <a:latin typeface="Arial" panose="020B0604020202020204" pitchFamily="34" charset="0"/>
              </a:rPr>
              <a:t>Top</a:t>
            </a:r>
            <a:r>
              <a:rPr lang="ko-KR" altLang="ko-KR" b="1" dirty="0">
                <a:solidFill>
                  <a:srgbClr val="000000"/>
                </a:solidFill>
                <a:latin typeface="Arial" panose="020B0604020202020204" pitchFamily="34" charset="0"/>
              </a:rPr>
              <a:t>-k </a:t>
            </a:r>
            <a:r>
              <a:rPr lang="ko-KR" altLang="ko-KR" b="1" dirty="0" err="1">
                <a:solidFill>
                  <a:srgbClr val="000000"/>
                </a:solidFill>
                <a:latin typeface="Arial" panose="020B0604020202020204" pitchFamily="34" charset="0"/>
              </a:rPr>
              <a:t>ablation</a:t>
            </a:r>
            <a:r>
              <a:rPr lang="ko-KR" altLang="ko-KR" b="1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ary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retrieval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size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in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RAG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stage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by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setting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ko-KR" altLang="ko-KR" b="1" dirty="0" err="1">
                <a:solidFill>
                  <a:srgbClr val="000000"/>
                </a:solidFill>
                <a:latin typeface="Arial" panose="020B0604020202020204" pitchFamily="34" charset="0"/>
              </a:rPr>
              <a:t>top</a:t>
            </a:r>
            <a:r>
              <a:rPr lang="ko-KR" altLang="ko-KR" b="1" dirty="0">
                <a:solidFill>
                  <a:srgbClr val="000000"/>
                </a:solidFill>
                <a:latin typeface="Arial" panose="020B0604020202020204" pitchFamily="34" charset="0"/>
              </a:rPr>
              <a:t>-k = 5/10/15/20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 and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compare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performance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to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identify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</a:rPr>
              <a:t>best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</a:rPr>
              <a:t> k.</a:t>
            </a:r>
          </a:p>
        </p:txBody>
      </p:sp>
    </p:spTree>
    <p:extLst>
      <p:ext uri="{BB962C8B-B14F-4D97-AF65-F5344CB8AC3E}">
        <p14:creationId xmlns:p14="http://schemas.microsoft.com/office/powerpoint/2010/main" val="2417043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673</Words>
  <Application>Microsoft Macintosh PowerPoint</Application>
  <PresentationFormat>와이드스크린</PresentationFormat>
  <Paragraphs>87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맑은 고딕</vt:lpstr>
      <vt:lpstr>SimSun</vt:lpstr>
      <vt:lpstr>Arial</vt:lpstr>
      <vt:lpstr>Cambria Math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주현 이</dc:creator>
  <cp:lastModifiedBy>서 원덕</cp:lastModifiedBy>
  <cp:revision>50</cp:revision>
  <dcterms:created xsi:type="dcterms:W3CDTF">2025-12-12T16:35:09Z</dcterms:created>
  <dcterms:modified xsi:type="dcterms:W3CDTF">2026-03-03T04:27:31Z</dcterms:modified>
</cp:coreProperties>
</file>